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1" r:id="rId7"/>
    <p:sldId id="263" r:id="rId8"/>
    <p:sldId id="267" r:id="rId9"/>
    <p:sldId id="268" r:id="rId10"/>
    <p:sldId id="269" r:id="rId11"/>
    <p:sldId id="265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-42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2020/1/7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zh-CN" altLang="en-US"/>
              <a:t>教材网上征订操作流程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838200" y="2043430"/>
            <a:ext cx="10515600" cy="2771140"/>
          </a:xfrm>
        </p:spPr>
        <p:txBody>
          <a:bodyPr/>
          <a:lstStyle/>
          <a:p>
            <a:pPr marL="0" indent="0">
              <a:buNone/>
            </a:pPr>
            <a:r>
              <a:rPr lang="zh-CN" altLang="en-US">
                <a:latin typeface="新宋体" panose="02010609030101010101" charset="-122"/>
                <a:ea typeface="新宋体" panose="02010609030101010101" charset="-122"/>
              </a:rPr>
              <a:t>快速操作指南</a:t>
            </a:r>
          </a:p>
          <a:p>
            <a:pPr marL="0" indent="0">
              <a:buNone/>
            </a:pPr>
            <a:endParaRPr lang="zh-CN" altLang="en-US">
              <a:latin typeface="新宋体" panose="02010609030101010101" charset="-122"/>
              <a:ea typeface="新宋体" panose="02010609030101010101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新宋体" panose="02010609030101010101" charset="-122"/>
                <a:ea typeface="新宋体" panose="02010609030101010101" charset="-122"/>
              </a:rPr>
              <a:t>    教师端的功能有班级课程，在班级课程中教师可以对班级课程进行指定教材、撤销教材、重新送审教材、查看日志；教师登录之后还可以查看到相应的教材回告、教师用书、消息、个人信息的查看和密码的修改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" y="666115"/>
            <a:ext cx="11221085" cy="487108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3742877" name="椭圆形标注 1073742876"/>
          <p:cNvSpPr/>
          <p:nvPr/>
        </p:nvSpPr>
        <p:spPr>
          <a:xfrm>
            <a:off x="8717280" y="452120"/>
            <a:ext cx="3477260" cy="2221865"/>
          </a:xfrm>
          <a:prstGeom prst="wedgeEllipseCallout">
            <a:avLst>
              <a:gd name="adj1" fmla="val 1958"/>
              <a:gd name="adj2" fmla="val 71718"/>
            </a:avLst>
          </a:prstGeom>
          <a:solidFill>
            <a:schemeClr val="bg1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just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教师指定教材之后，发现指定错了，把指定过的教材，撤销掉，撤销后改班级课程就变成未指</a:t>
            </a:r>
          </a:p>
          <a:p>
            <a:pPr algn="just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定的状态。撤销可单一撤销，也可批量撤销</a:t>
            </a:r>
          </a:p>
          <a:p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315595" y="5673090"/>
            <a:ext cx="1106297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400">
                <a:solidFill>
                  <a:srgbClr val="FF0000"/>
                </a:solidFill>
              </a:rPr>
              <a:t> 注：只有未审核状态下的教材可撤销；指定的教材被管理员驳回了，教师可重新指定教材。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/>
          <p:cNvSpPr txBox="1"/>
          <p:nvPr/>
        </p:nvSpPr>
        <p:spPr>
          <a:xfrm>
            <a:off x="2938780" y="2517140"/>
            <a:ext cx="6511925" cy="14452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880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谢谢观赏！！</a:t>
            </a: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34855" y="5128895"/>
            <a:ext cx="2447925" cy="1571625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270" y="130175"/>
            <a:ext cx="2257425" cy="1190625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26695" y="102235"/>
            <a:ext cx="10578465" cy="1593850"/>
          </a:xfrm>
        </p:spPr>
        <p:txBody>
          <a:bodyPr>
            <a:normAutofit/>
          </a:bodyPr>
          <a:lstStyle/>
          <a:p>
            <a:pPr algn="l"/>
            <a:r>
              <a:rPr lang="zh-CN" altLang="en-US" sz="2665" dirty="0"/>
              <a:t>1.登录</a:t>
            </a:r>
            <a:br>
              <a:rPr lang="zh-CN" altLang="en-US" sz="2665" dirty="0"/>
            </a:br>
            <a:r>
              <a:rPr lang="zh-CN" altLang="en-US" sz="2665" dirty="0"/>
              <a:t> 教材网上征订网址:  </a:t>
            </a:r>
            <a:r>
              <a:rPr lang="zh-CN" altLang="en-US" sz="2665" b="1" dirty="0">
                <a:solidFill>
                  <a:srgbClr val="FF0000"/>
                </a:solidFill>
              </a:rPr>
              <a:t>http://n.caicool.cn</a:t>
            </a:r>
            <a:r>
              <a:rPr lang="zh-CN" altLang="en-US" sz="2665" dirty="0"/>
              <a:t>输入教师的账号密码，进行登录。</a:t>
            </a:r>
          </a:p>
        </p:txBody>
      </p:sp>
      <p:pic>
        <p:nvPicPr>
          <p:cNvPr id="2" name="图片 -214748260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395" y="1949450"/>
            <a:ext cx="10057765" cy="452310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流程图: 顺序访问存储器 8"/>
          <p:cNvSpPr/>
          <p:nvPr/>
        </p:nvSpPr>
        <p:spPr>
          <a:xfrm>
            <a:off x="5023485" y="2358390"/>
            <a:ext cx="1959610" cy="1534795"/>
          </a:xfrm>
          <a:prstGeom prst="flowChartMagneticTap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账号：</a:t>
            </a:r>
            <a:r>
              <a:rPr lang="en-US" altLang="zh-CN" sz="1600">
                <a:solidFill>
                  <a:srgbClr val="FF0000"/>
                </a:solidFill>
                <a:uFillTx/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gzcc</a:t>
            </a:r>
            <a:r>
              <a:rPr lang="zh-CN" altLang="en-US" sz="1600">
                <a:solidFill>
                  <a:srgbClr val="FF0000"/>
                </a:solidFill>
                <a:uFillTx/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+教师自己的教工号</a:t>
            </a:r>
          </a:p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初始密账号：</a:t>
            </a:r>
            <a:r>
              <a:rPr lang="en-US" altLang="zh-CN" sz="1600">
                <a:solidFill>
                  <a:srgbClr val="FF0000"/>
                </a:solidFill>
                <a:uFillTx/>
                <a:latin typeface="新宋体" panose="02010609030101010101" charset="-122"/>
                <a:ea typeface="新宋体" panose="02010609030101010101" charset="-122"/>
                <a:cs typeface="新宋体" panose="02010609030101010101" charset="-122"/>
              </a:rPr>
              <a:t>123456</a:t>
            </a: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268605" y="124460"/>
            <a:ext cx="9144000" cy="584200"/>
          </a:xfrm>
        </p:spPr>
        <p:txBody>
          <a:bodyPr/>
          <a:lstStyle/>
          <a:p>
            <a:pPr algn="l"/>
            <a:r>
              <a:rPr lang="zh-CN" altLang="en-US" sz="2800"/>
              <a:t>2.教材网上征订</a:t>
            </a:r>
          </a:p>
        </p:txBody>
      </p:sp>
      <p:pic>
        <p:nvPicPr>
          <p:cNvPr id="2" name="图片 -21474826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965" y="1025525"/>
            <a:ext cx="11228705" cy="43942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3742872" name="椭圆形标注 1073742871"/>
          <p:cNvSpPr/>
          <p:nvPr/>
        </p:nvSpPr>
        <p:spPr>
          <a:xfrm>
            <a:off x="9627235" y="2416810"/>
            <a:ext cx="1772920" cy="1080135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bg1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r>
              <a:rPr lang="en-US" altLang="zh-CN" sz="1400"/>
              <a:t> </a:t>
            </a:r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课程不需要教材可直接点击此键</a:t>
            </a:r>
            <a:endParaRPr lang="zh-CN" altLang="en-US" sz="1600">
              <a:solidFill>
                <a:srgbClr val="FF0000"/>
              </a:solidFill>
              <a:uFillTx/>
            </a:endParaRPr>
          </a:p>
          <a:p>
            <a:endParaRPr lang="zh-CN" altLang="en-US" sz="1600">
              <a:solidFill>
                <a:srgbClr val="FF0000"/>
              </a:solidFill>
              <a:uFillTx/>
            </a:endParaRPr>
          </a:p>
        </p:txBody>
      </p:sp>
      <p:sp>
        <p:nvSpPr>
          <p:cNvPr id="9" name="流程图: 顺序访问存储器 8"/>
          <p:cNvSpPr/>
          <p:nvPr/>
        </p:nvSpPr>
        <p:spPr>
          <a:xfrm>
            <a:off x="6675755" y="2875915"/>
            <a:ext cx="1598295" cy="1106170"/>
          </a:xfrm>
          <a:prstGeom prst="flowChartMagneticTap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  <a:sym typeface="+mn-ea"/>
              </a:rPr>
              <a:t>老师需要教材，点击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  <a:sym typeface="+mn-ea"/>
              </a:rPr>
              <a:t>“</a:t>
            </a:r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  <a:sym typeface="+mn-ea"/>
              </a:rPr>
              <a:t>指定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  <a:sym typeface="+mn-ea"/>
              </a:rPr>
              <a:t>”</a:t>
            </a:r>
            <a:r>
              <a:rPr lang="zh-CN" altLang="zh-CN" sz="1600">
                <a:solidFill>
                  <a:srgbClr val="FF0000"/>
                </a:solidFill>
                <a:uFillTx/>
                <a:ea typeface="新宋体" panose="02010609030101010101" charset="-122"/>
                <a:sym typeface="+mn-ea"/>
              </a:rPr>
              <a:t>按钮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3595" y="193040"/>
            <a:ext cx="11188065" cy="582231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3742873" name="椭圆形标注 1073742872"/>
          <p:cNvSpPr/>
          <p:nvPr/>
        </p:nvSpPr>
        <p:spPr>
          <a:xfrm>
            <a:off x="1514158" y="692150"/>
            <a:ext cx="3250565" cy="609600"/>
          </a:xfrm>
          <a:prstGeom prst="wedgeEllipseCallout">
            <a:avLst>
              <a:gd name="adj1" fmla="val -43750"/>
              <a:gd name="adj2" fmla="val 70000"/>
            </a:avLst>
          </a:prstGeom>
          <a:solidFill>
            <a:schemeClr val="bg1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点击搜索教材</a:t>
            </a:r>
            <a:endParaRPr lang="zh-CN" altLang="en-US" sz="1600">
              <a:solidFill>
                <a:srgbClr val="FF0000"/>
              </a:solidFill>
              <a:uFillTx/>
            </a:endParaRPr>
          </a:p>
          <a:p>
            <a:endParaRPr lang="zh-CN" altLang="en-US"/>
          </a:p>
          <a:p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969010" y="6015355"/>
            <a:ext cx="8576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如果该课程所有的班级的教材都一样的，勾选弹出的页面默认的选中了所有班级。</a:t>
            </a: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3"/>
          <p:cNvSpPr>
            <a:spLocks noGrp="1"/>
          </p:cNvSpPr>
          <p:nvPr>
            <p:ph type="ctrTitle"/>
          </p:nvPr>
        </p:nvSpPr>
        <p:spPr>
          <a:xfrm>
            <a:off x="398145" y="82550"/>
            <a:ext cx="9144000" cy="600075"/>
          </a:xfrm>
        </p:spPr>
        <p:txBody>
          <a:bodyPr/>
          <a:lstStyle/>
          <a:p>
            <a:pPr algn="l"/>
            <a:r>
              <a:rPr lang="zh-CN" altLang="en-US" sz="2400"/>
              <a:t>如果不需要全部指定也可以取消勾选分别指定。</a:t>
            </a:r>
          </a:p>
        </p:txBody>
      </p:sp>
      <p:pic>
        <p:nvPicPr>
          <p:cNvPr id="2" name="图片 -21474826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75" y="682625"/>
            <a:ext cx="10941685" cy="586803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" name="椭圆形标注 10"/>
          <p:cNvSpPr/>
          <p:nvPr/>
        </p:nvSpPr>
        <p:spPr>
          <a:xfrm>
            <a:off x="6113145" y="624205"/>
            <a:ext cx="4698365" cy="1519555"/>
          </a:xfrm>
          <a:prstGeom prst="wedgeEllipseCallou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1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</a:rPr>
              <a:t>.</a:t>
            </a:r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输入书号或作者或书名等关键字进行搜索。</a:t>
            </a:r>
          </a:p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2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</a:rPr>
              <a:t>.</a:t>
            </a:r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搜索教材后，可点击综合、价格、出版时间、获奖进行排序后选择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</a:rPr>
              <a:t>.</a:t>
            </a:r>
          </a:p>
          <a:p>
            <a:pPr algn="ctr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3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</a:rPr>
              <a:t>.</a:t>
            </a:r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点击添加按钮指定</a:t>
            </a:r>
            <a:r>
              <a:rPr lang="en-US" altLang="zh-CN" sz="1600">
                <a:solidFill>
                  <a:srgbClr val="FF0000"/>
                </a:solidFill>
                <a:uFillTx/>
                <a:ea typeface="新宋体" panose="02010609030101010101" charset="-122"/>
              </a:rPr>
              <a:t>.</a:t>
            </a: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3390" y="358140"/>
            <a:ext cx="11284585" cy="601789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3742877" name="椭圆形标注 1073742876"/>
          <p:cNvSpPr/>
          <p:nvPr/>
        </p:nvSpPr>
        <p:spPr>
          <a:xfrm>
            <a:off x="6035040" y="2369185"/>
            <a:ext cx="3843655" cy="1995170"/>
          </a:xfrm>
          <a:prstGeom prst="wedgeEllipseCallout">
            <a:avLst>
              <a:gd name="adj1" fmla="val 1958"/>
              <a:gd name="adj2" fmla="val 71718"/>
            </a:avLst>
          </a:prstGeom>
          <a:solidFill>
            <a:schemeClr val="bg1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algn="just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用书类型分三种：学生用书，教师用书，学生/教师用书。</a:t>
            </a:r>
          </a:p>
          <a:p>
            <a:pPr algn="just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学生用书自动匹配学生数，如要选择教师用书，请对应下拉选择类型后，填写数量。</a:t>
            </a:r>
          </a:p>
          <a:p>
            <a:endParaRPr lang="zh-CN" altLang="en-US"/>
          </a:p>
          <a:p>
            <a:endParaRPr lang="zh-CN" alt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625" y="224790"/>
            <a:ext cx="11080750" cy="611378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73742878" name="椭圆形标注 1073742877"/>
          <p:cNvSpPr/>
          <p:nvPr/>
        </p:nvSpPr>
        <p:spPr>
          <a:xfrm>
            <a:off x="4034790" y="1464310"/>
            <a:ext cx="2318385" cy="1129665"/>
          </a:xfrm>
          <a:prstGeom prst="wedgeEllipseCallout">
            <a:avLst>
              <a:gd name="adj1" fmla="val -51157"/>
              <a:gd name="adj2" fmla="val 77824"/>
            </a:avLst>
          </a:prstGeom>
          <a:solidFill>
            <a:schemeClr val="bg1"/>
          </a:solidFill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vert="horz" wrap="square" anchor="t"/>
          <a:lstStyle/>
          <a:p>
            <a:pPr indent="153035"/>
            <a:r>
              <a:rPr lang="zh-CN" altLang="en-US" sz="1600">
                <a:solidFill>
                  <a:srgbClr val="FF0000"/>
                </a:solidFill>
                <a:uFillTx/>
                <a:ea typeface="新宋体" panose="02010609030101010101" charset="-122"/>
              </a:rPr>
              <a:t>如教材库里没有所需教材，可点击添加教材。</a:t>
            </a:r>
            <a:endParaRPr lang="zh-CN" altLang="en-US">
              <a:solidFill>
                <a:srgbClr val="FF0000"/>
              </a:solidFill>
              <a:uFillTx/>
            </a:endParaRPr>
          </a:p>
          <a:p>
            <a:endParaRPr lang="zh-CN" altLang="en-US">
              <a:solidFill>
                <a:srgbClr val="FF0000"/>
              </a:solidFill>
              <a:uFillTx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7675" y="213360"/>
            <a:ext cx="10988040" cy="643191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-21474826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885" y="172720"/>
            <a:ext cx="11149330" cy="632079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流程图: 顺序访问存储器 8"/>
          <p:cNvSpPr/>
          <p:nvPr/>
        </p:nvSpPr>
        <p:spPr>
          <a:xfrm>
            <a:off x="7149465" y="3883025"/>
            <a:ext cx="2823210" cy="2610485"/>
          </a:xfrm>
          <a:prstGeom prst="flowChartMagneticTap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306070" algn="just"/>
            <a:r>
              <a:rPr lang="zh-CN" altLang="en-US" sz="1600">
                <a:solidFill>
                  <a:srgbClr val="FF0000"/>
                </a:solidFill>
                <a:uFillTx/>
                <a:sym typeface="+mn-ea"/>
              </a:rPr>
              <a:t>教材及教材类型、数量确认无误后，点击提交指定，完成本课程的教材网上征订。</a:t>
            </a:r>
            <a:endParaRPr lang="zh-CN" altLang="en-US" sz="1600">
              <a:solidFill>
                <a:srgbClr val="FF0000"/>
              </a:solidFill>
              <a:uFillTx/>
            </a:endParaRPr>
          </a:p>
          <a:p>
            <a:pPr algn="just"/>
            <a:r>
              <a:rPr lang="zh-CN" altLang="en-US" sz="1600">
                <a:solidFill>
                  <a:srgbClr val="FF0000"/>
                </a:solidFill>
                <a:uFillTx/>
                <a:sym typeface="+mn-ea"/>
              </a:rPr>
              <a:t>如需进行其它课程的教材征订，点击   返回上一步</a:t>
            </a:r>
            <a:endParaRPr lang="en-US" altLang="zh-CN" sz="1600">
              <a:solidFill>
                <a:srgbClr val="FF0000"/>
              </a:solidFill>
              <a:uFillTx/>
              <a:latin typeface="新宋体" panose="02010609030101010101" charset="-122"/>
              <a:ea typeface="新宋体" panose="02010609030101010101" charset="-122"/>
              <a:cs typeface="新宋体" panose="02010609030101010101" charset="-122"/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自定义</PresentationFormat>
  <Paragraphs>25</Paragraphs>
  <Slides>11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2" baseType="lpstr">
      <vt:lpstr>Office 主题</vt:lpstr>
      <vt:lpstr>教材网上征订操作流程</vt:lpstr>
      <vt:lpstr>1.登录  教材网上征订网址:  http://n.caicool.cn输入教师的账号密码，进行登录。</vt:lpstr>
      <vt:lpstr>2.教材网上征订</vt:lpstr>
      <vt:lpstr>PowerPoint 演示文稿</vt:lpstr>
      <vt:lpstr>如果不需要全部指定也可以取消勾选分别指定。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教材网上征订操作流程</dc:title>
  <dc:creator/>
  <cp:lastModifiedBy>袁华</cp:lastModifiedBy>
  <cp:revision>60</cp:revision>
  <dcterms:created xsi:type="dcterms:W3CDTF">2019-05-17T02:19:00Z</dcterms:created>
  <dcterms:modified xsi:type="dcterms:W3CDTF">2020-01-07T01:41:50Z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2052-11.1.0.9339</vt:lpwstr>
  </property>
</Properties>
</file>