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51" r:id="rId3"/>
    <p:sldId id="363" r:id="rId5"/>
    <p:sldId id="364" r:id="rId6"/>
    <p:sldId id="340" r:id="rId7"/>
    <p:sldId id="384" r:id="rId8"/>
    <p:sldId id="339" r:id="rId9"/>
    <p:sldId id="365" r:id="rId10"/>
    <p:sldId id="382" r:id="rId11"/>
    <p:sldId id="366" r:id="rId12"/>
    <p:sldId id="383" r:id="rId13"/>
    <p:sldId id="385" r:id="rId14"/>
    <p:sldId id="378" r:id="rId15"/>
    <p:sldId id="370"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80" autoAdjust="0"/>
  </p:normalViewPr>
  <p:slideViewPr>
    <p:cSldViewPr>
      <p:cViewPr varScale="1">
        <p:scale>
          <a:sx n="69" d="100"/>
          <a:sy n="69" d="100"/>
        </p:scale>
        <p:origin x="858" y="78"/>
      </p:cViewPr>
      <p:guideLst>
        <p:guide orient="horz" pos="2129"/>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3FE67-28AD-472D-A305-8B41F55B355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F3FB5-9B4D-4371-9234-DBC525A279A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5363" name="文本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z="2400" smtClean="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5363" name="文本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z="2400" smtClean="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5363" name="文本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sz="2400" smtClean="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   学习互动分是为了鼓励学生们有效的讨论，鼓励师生、生生线上持续互动协作学习</a:t>
            </a:r>
            <a:endParaRPr lang="en-US" altLang="zh-CN" dirty="0" smtClean="0"/>
          </a:p>
          <a:p>
            <a:r>
              <a:rPr lang="en-US" altLang="zh-CN" dirty="0" smtClean="0"/>
              <a:t>2</a:t>
            </a:r>
            <a:r>
              <a:rPr lang="zh-CN" altLang="en-US" dirty="0" smtClean="0"/>
              <a:t>、</a:t>
            </a:r>
            <a:r>
              <a:rPr lang="zh-CN" altLang="en-US" baseline="0" dirty="0" smtClean="0"/>
              <a:t>   打造金课，拒绝水课，有效的有质量的讨论才会计入贡献度，诸如问见面课怎么签到、什么时候考试等毫无营养的，和课程教学内容毫无干系的提问和回答是获得不了贡献度的（有专门的内容审核团队审核问答的有效性）</a:t>
            </a:r>
            <a:endParaRPr lang="en-US" altLang="zh-CN" baseline="0" dirty="0" smtClean="0"/>
          </a:p>
          <a:p>
            <a:r>
              <a:rPr lang="en-US" altLang="zh-CN" baseline="0" dirty="0" smtClean="0"/>
              <a:t>3</a:t>
            </a:r>
            <a:r>
              <a:rPr lang="zh-CN" altLang="en-US" baseline="0" dirty="0" smtClean="0"/>
              <a:t>、  学生的学习互动得分由其本人的贡献度在课程整体学生的贡献度的排名决定，比如学习互动分占比为</a:t>
            </a:r>
            <a:r>
              <a:rPr lang="en-US" altLang="zh-CN" baseline="0" dirty="0" smtClean="0"/>
              <a:t>5</a:t>
            </a:r>
            <a:r>
              <a:rPr lang="zh-CN" altLang="en-US" baseline="0" dirty="0" smtClean="0"/>
              <a:t>分，如果某位学生排名前</a:t>
            </a:r>
            <a:r>
              <a:rPr lang="en-US" altLang="zh-CN" baseline="0" dirty="0" smtClean="0"/>
              <a:t>80%</a:t>
            </a:r>
            <a:r>
              <a:rPr lang="zh-CN" altLang="en-US" baseline="0" dirty="0" smtClean="0"/>
              <a:t>，则他的互动得分为</a:t>
            </a:r>
            <a:r>
              <a:rPr lang="en-US" altLang="zh-CN" baseline="0" dirty="0" smtClean="0"/>
              <a:t>5</a:t>
            </a:r>
            <a:r>
              <a:rPr lang="zh-CN" altLang="en-US" baseline="0" dirty="0" smtClean="0"/>
              <a:t>*</a:t>
            </a:r>
            <a:r>
              <a:rPr lang="en-US" altLang="zh-CN" baseline="0" dirty="0" smtClean="0"/>
              <a:t>80%=4</a:t>
            </a:r>
            <a:r>
              <a:rPr lang="zh-CN" altLang="en-US" baseline="0" dirty="0" smtClean="0"/>
              <a:t>分</a:t>
            </a:r>
            <a:endParaRPr lang="en-US" altLang="zh-CN" baseline="0" dirty="0" smtClean="0"/>
          </a:p>
          <a:p>
            <a:r>
              <a:rPr lang="en-US" altLang="zh-CN" baseline="0" dirty="0" smtClean="0"/>
              <a:t>4</a:t>
            </a:r>
            <a:r>
              <a:rPr lang="zh-CN" altLang="en-US" baseline="0" dirty="0" smtClean="0"/>
              <a:t>、之所以用排名去计算分数，是希望能够激励学生持续参与互动，而不是刷完几个帖子拿到分数就不来了</a:t>
            </a:r>
            <a:endParaRPr lang="en-US" altLang="zh-CN" dirty="0" smtClean="0"/>
          </a:p>
        </p:txBody>
      </p:sp>
      <p:sp>
        <p:nvSpPr>
          <p:cNvPr id="4" name="灯片编号占位符 3"/>
          <p:cNvSpPr>
            <a:spLocks noGrp="1"/>
          </p:cNvSpPr>
          <p:nvPr>
            <p:ph type="sldNum" sz="quarter" idx="10"/>
          </p:nvPr>
        </p:nvSpPr>
        <p:spPr/>
        <p:txBody>
          <a:bodyPr/>
          <a:lstStyle/>
          <a:p>
            <a:fld id="{ED2378AD-E043-4526-AA6B-DC2AFE009AC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   学习互动分是为了鼓励学生们有效的讨论，鼓励师生、生生线上持续互动协作学习</a:t>
            </a:r>
            <a:endParaRPr lang="en-US" altLang="zh-CN" dirty="0" smtClean="0"/>
          </a:p>
          <a:p>
            <a:r>
              <a:rPr lang="en-US" altLang="zh-CN" dirty="0" smtClean="0"/>
              <a:t>2</a:t>
            </a:r>
            <a:r>
              <a:rPr lang="zh-CN" altLang="en-US" dirty="0" smtClean="0"/>
              <a:t>、</a:t>
            </a:r>
            <a:r>
              <a:rPr lang="zh-CN" altLang="en-US" baseline="0" dirty="0" smtClean="0"/>
              <a:t>   打造金课，拒绝水课，有效的有质量的讨论才会计入贡献度，诸如问见面课怎么签到、什么时候考试等毫无营养的，和课程教学内容毫无干系的提问和回答是获得不了贡献度的（有专门的内容审核团队审核问答的有效性）</a:t>
            </a:r>
            <a:endParaRPr lang="en-US" altLang="zh-CN" baseline="0" dirty="0" smtClean="0"/>
          </a:p>
          <a:p>
            <a:r>
              <a:rPr lang="en-US" altLang="zh-CN" baseline="0" dirty="0" smtClean="0"/>
              <a:t>3</a:t>
            </a:r>
            <a:r>
              <a:rPr lang="zh-CN" altLang="en-US" baseline="0" dirty="0" smtClean="0"/>
              <a:t>、  学生的学习互动得分由其本人的贡献度在课程整体学生的贡献度的排名决定，比如学习互动分占比为</a:t>
            </a:r>
            <a:r>
              <a:rPr lang="en-US" altLang="zh-CN" baseline="0" dirty="0" smtClean="0"/>
              <a:t>5</a:t>
            </a:r>
            <a:r>
              <a:rPr lang="zh-CN" altLang="en-US" baseline="0" dirty="0" smtClean="0"/>
              <a:t>分，如果某位学生排名前</a:t>
            </a:r>
            <a:r>
              <a:rPr lang="en-US" altLang="zh-CN" baseline="0" dirty="0" smtClean="0"/>
              <a:t>80%</a:t>
            </a:r>
            <a:r>
              <a:rPr lang="zh-CN" altLang="en-US" baseline="0" dirty="0" smtClean="0"/>
              <a:t>，则他的互动得分为</a:t>
            </a:r>
            <a:r>
              <a:rPr lang="en-US" altLang="zh-CN" baseline="0" dirty="0" smtClean="0"/>
              <a:t>5</a:t>
            </a:r>
            <a:r>
              <a:rPr lang="zh-CN" altLang="en-US" baseline="0" dirty="0" smtClean="0"/>
              <a:t>*</a:t>
            </a:r>
            <a:r>
              <a:rPr lang="en-US" altLang="zh-CN" baseline="0" dirty="0" smtClean="0"/>
              <a:t>80%=4</a:t>
            </a:r>
            <a:r>
              <a:rPr lang="zh-CN" altLang="en-US" baseline="0" dirty="0" smtClean="0"/>
              <a:t>分</a:t>
            </a:r>
            <a:endParaRPr lang="en-US" altLang="zh-CN" baseline="0" dirty="0" smtClean="0"/>
          </a:p>
          <a:p>
            <a:r>
              <a:rPr lang="en-US" altLang="zh-CN" baseline="0" dirty="0" smtClean="0"/>
              <a:t>4</a:t>
            </a:r>
            <a:r>
              <a:rPr lang="zh-CN" altLang="en-US" baseline="0" dirty="0" smtClean="0"/>
              <a:t>、之所以用排名去计算分数，是希望能够激励学生持续参与互动，而不是刷完几个帖子拿到分数就不来了</a:t>
            </a:r>
            <a:endParaRPr lang="en-US" altLang="zh-CN" dirty="0" smtClean="0"/>
          </a:p>
        </p:txBody>
      </p:sp>
      <p:sp>
        <p:nvSpPr>
          <p:cNvPr id="4" name="灯片编号占位符 3"/>
          <p:cNvSpPr>
            <a:spLocks noGrp="1"/>
          </p:cNvSpPr>
          <p:nvPr>
            <p:ph type="sldNum" sz="quarter" idx="10"/>
          </p:nvPr>
        </p:nvSpPr>
        <p:spPr/>
        <p:txBody>
          <a:bodyPr/>
          <a:lstStyle/>
          <a:p>
            <a:fld id="{ED2378AD-E043-4526-AA6B-DC2AFE009AC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   学习互动分是为了鼓励学生们有效的讨论，鼓励师生、生生线上持续互动协作学习</a:t>
            </a:r>
            <a:endParaRPr lang="en-US" altLang="zh-CN" dirty="0" smtClean="0"/>
          </a:p>
          <a:p>
            <a:r>
              <a:rPr lang="en-US" altLang="zh-CN" dirty="0" smtClean="0"/>
              <a:t>2</a:t>
            </a:r>
            <a:r>
              <a:rPr lang="zh-CN" altLang="en-US" dirty="0" smtClean="0"/>
              <a:t>、</a:t>
            </a:r>
            <a:r>
              <a:rPr lang="zh-CN" altLang="en-US" baseline="0" dirty="0" smtClean="0"/>
              <a:t>   打造金课，拒绝水课，有效的有质量的讨论才会计入贡献度，诸如问见面课怎么签到、什么时候考试等毫无营养的，和课程教学内容毫无干系的提问和回答是获得不了贡献度的（有专门的内容审核团队审核问答的有效性）</a:t>
            </a:r>
            <a:endParaRPr lang="en-US" altLang="zh-CN" baseline="0" dirty="0" smtClean="0"/>
          </a:p>
          <a:p>
            <a:r>
              <a:rPr lang="en-US" altLang="zh-CN" baseline="0" dirty="0" smtClean="0"/>
              <a:t>3</a:t>
            </a:r>
            <a:r>
              <a:rPr lang="zh-CN" altLang="en-US" baseline="0" dirty="0" smtClean="0"/>
              <a:t>、  学生的学习互动得分由其本人的贡献度在课程整体学生的贡献度的排名决定，比如学习互动分占比为</a:t>
            </a:r>
            <a:r>
              <a:rPr lang="en-US" altLang="zh-CN" baseline="0" dirty="0" smtClean="0"/>
              <a:t>5</a:t>
            </a:r>
            <a:r>
              <a:rPr lang="zh-CN" altLang="en-US" baseline="0" dirty="0" smtClean="0"/>
              <a:t>分，如果某位学生排名前</a:t>
            </a:r>
            <a:r>
              <a:rPr lang="en-US" altLang="zh-CN" baseline="0" dirty="0" smtClean="0"/>
              <a:t>80%</a:t>
            </a:r>
            <a:r>
              <a:rPr lang="zh-CN" altLang="en-US" baseline="0" dirty="0" smtClean="0"/>
              <a:t>，则他的互动得分为</a:t>
            </a:r>
            <a:r>
              <a:rPr lang="en-US" altLang="zh-CN" baseline="0" dirty="0" smtClean="0"/>
              <a:t>5</a:t>
            </a:r>
            <a:r>
              <a:rPr lang="zh-CN" altLang="en-US" baseline="0" dirty="0" smtClean="0"/>
              <a:t>*</a:t>
            </a:r>
            <a:r>
              <a:rPr lang="en-US" altLang="zh-CN" baseline="0" dirty="0" smtClean="0"/>
              <a:t>80%=4</a:t>
            </a:r>
            <a:r>
              <a:rPr lang="zh-CN" altLang="en-US" baseline="0" dirty="0" smtClean="0"/>
              <a:t>分</a:t>
            </a:r>
            <a:endParaRPr lang="en-US" altLang="zh-CN" baseline="0" dirty="0" smtClean="0"/>
          </a:p>
          <a:p>
            <a:r>
              <a:rPr lang="en-US" altLang="zh-CN" baseline="0" dirty="0" smtClean="0"/>
              <a:t>4</a:t>
            </a:r>
            <a:r>
              <a:rPr lang="zh-CN" altLang="en-US" baseline="0" dirty="0" smtClean="0"/>
              <a:t>、之所以用排名去计算分数，是希望能够激励学生持续参与互动，而不是刷完几个帖子拿到分数就不来了</a:t>
            </a:r>
            <a:endParaRPr lang="en-US" altLang="zh-CN" dirty="0" smtClean="0"/>
          </a:p>
        </p:txBody>
      </p:sp>
      <p:sp>
        <p:nvSpPr>
          <p:cNvPr id="4" name="灯片编号占位符 3"/>
          <p:cNvSpPr>
            <a:spLocks noGrp="1"/>
          </p:cNvSpPr>
          <p:nvPr>
            <p:ph type="sldNum" sz="quarter" idx="10"/>
          </p:nvPr>
        </p:nvSpPr>
        <p:spPr/>
        <p:txBody>
          <a:bodyPr/>
          <a:lstStyle/>
          <a:p>
            <a:fld id="{ED2378AD-E043-4526-AA6B-DC2AFE009AC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C8E707FB-9A4B-43C9-BEBC-5527A0815104}" type="datetime1">
              <a:rPr lang="zh-CN" altLang="en-US"/>
            </a:fld>
            <a:endParaRPr lang="zh-CN" altLang="en-US" sz="135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D81D8D7C-BAC7-484D-8442-92C965557AA3}" type="slidenum">
              <a:rPr lang="zh-CN" altLang="en-US"/>
            </a:fld>
            <a:endParaRPr lang="zh-CN" altLang="en-US" sz="135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903470" y="3001010"/>
            <a:ext cx="6652260" cy="996315"/>
          </a:xfrm>
        </p:spPr>
        <p:txBody>
          <a:bodyPr rtlCol="0">
            <a:noAutofit/>
          </a:bodyPr>
          <a:lstStyle/>
          <a:p>
            <a:pPr>
              <a:defRPr/>
            </a:pPr>
            <a:r>
              <a:rPr lang="en-US" sz="3200" b="1" dirty="0" smtClean="0">
                <a:solidFill>
                  <a:schemeClr val="accent3">
                    <a:lumMod val="75000"/>
                  </a:schemeClr>
                </a:solidFill>
                <a:latin typeface="微软雅黑" panose="020B0503020204020204" pitchFamily="34" charset="-122"/>
                <a:ea typeface="微软雅黑" panose="020B0503020204020204" pitchFamily="34" charset="-122"/>
                <a:sym typeface="+mn-ea"/>
              </a:rPr>
              <a:t>2020</a:t>
            </a:r>
            <a:r>
              <a:rPr lang="zh-CN" altLang="en-US" sz="3200" b="1" dirty="0" smtClean="0">
                <a:solidFill>
                  <a:schemeClr val="accent3">
                    <a:lumMod val="75000"/>
                  </a:schemeClr>
                </a:solidFill>
                <a:latin typeface="微软雅黑" panose="020B0503020204020204" pitchFamily="34" charset="-122"/>
                <a:ea typeface="微软雅黑" panose="020B0503020204020204" pitchFamily="34" charset="-122"/>
                <a:sym typeface="+mn-ea"/>
              </a:rPr>
              <a:t>秋冬智慧树课程学习指导手册</a:t>
            </a:r>
            <a:endParaRPr lang="zh-CN" altLang="en-US" sz="3200" b="1" dirty="0" smtClean="0">
              <a:solidFill>
                <a:schemeClr val="accent3">
                  <a:lumMod val="75000"/>
                </a:schemeClr>
              </a:solidFill>
              <a:latin typeface="微软雅黑" panose="020B0503020204020204" pitchFamily="34" charset="-122"/>
              <a:ea typeface="微软雅黑" panose="020B0503020204020204" pitchFamily="34" charset="-122"/>
              <a:sym typeface="+mn-ea"/>
            </a:endParaRPr>
          </a:p>
        </p:txBody>
      </p:sp>
      <p:pic>
        <p:nvPicPr>
          <p:cNvPr id="14339"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21665" y="1385570"/>
            <a:ext cx="4930775"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2911475" y="397510"/>
            <a:ext cx="5920829" cy="523220"/>
          </a:xfrm>
          <a:prstGeom prst="rect">
            <a:avLst/>
          </a:prstGeom>
          <a:solidFill>
            <a:schemeClr val="tx2">
              <a:lumMod val="60000"/>
              <a:lumOff val="40000"/>
            </a:schemeClr>
          </a:solidFill>
        </p:spPr>
        <p:txBody>
          <a:bodyPr wrap="square">
            <a:spAutoFit/>
          </a:bodyPr>
          <a:lstStyle/>
          <a:p>
            <a:pPr marR="0" defTabSz="914400" eaLnBrk="1" fontAlgn="auto" hangingPunct="1">
              <a:spcBef>
                <a:spcPts val="0"/>
              </a:spcBef>
              <a:spcAft>
                <a:spcPts val="0"/>
              </a:spcAft>
              <a:buClrTx/>
              <a:buSzTx/>
              <a:buFontTx/>
              <a:buNone/>
              <a:defRPr/>
            </a:pPr>
            <a:r>
              <a:rPr lang="en-US" altLang="zh-CN" sz="2800" b="1" dirty="0">
                <a:solidFill>
                  <a:schemeClr val="tx1"/>
                </a:solidFill>
                <a:latin typeface="微软雅黑" panose="020B0503020204020204" pitchFamily="34" charset="-122"/>
                <a:ea typeface="微软雅黑" panose="020B0503020204020204" pitchFamily="34" charset="-122"/>
                <a:sym typeface="+mn-ea"/>
              </a:rPr>
              <a:t>   </a:t>
            </a:r>
            <a:r>
              <a:rPr lang="zh-CN" altLang="en-US" sz="2800" b="1" dirty="0">
                <a:solidFill>
                  <a:schemeClr val="tx1"/>
                </a:solidFill>
                <a:latin typeface="微软雅黑" panose="020B0503020204020204" pitchFamily="34" charset="-122"/>
                <a:ea typeface="微软雅黑" panose="020B0503020204020204" pitchFamily="34" charset="-122"/>
                <a:sym typeface="+mn-ea"/>
              </a:rPr>
              <a:t>学习、考试</a:t>
            </a:r>
            <a:r>
              <a:rPr lang="zh-CN" altLang="en-US" sz="2800" b="1" dirty="0" smtClean="0">
                <a:solidFill>
                  <a:schemeClr val="tx1"/>
                </a:solidFill>
                <a:latin typeface="微软雅黑" panose="020B0503020204020204" pitchFamily="34" charset="-122"/>
                <a:ea typeface="微软雅黑" panose="020B0503020204020204" pitchFamily="34" charset="-122"/>
                <a:sym typeface="+mn-ea"/>
              </a:rPr>
              <a:t>时间</a:t>
            </a:r>
            <a:r>
              <a:rPr lang="en-US" altLang="zh-CN" sz="2800" b="1" dirty="0" smtClean="0">
                <a:solidFill>
                  <a:schemeClr val="tx1"/>
                </a:solidFill>
                <a:latin typeface="微软雅黑" panose="020B0503020204020204" pitchFamily="34" charset="-122"/>
                <a:ea typeface="微软雅黑" panose="020B0503020204020204" pitchFamily="34" charset="-122"/>
                <a:sym typeface="+mn-ea"/>
              </a:rPr>
              <a:t>—</a:t>
            </a:r>
            <a:r>
              <a:rPr lang="en-US" altLang="zh-CN" sz="2000" b="1" dirty="0" smtClean="0">
                <a:solidFill>
                  <a:schemeClr val="tx1"/>
                </a:solidFill>
                <a:latin typeface="微软雅黑" panose="020B0503020204020204" pitchFamily="34" charset="-122"/>
                <a:ea typeface="微软雅黑" panose="020B0503020204020204" pitchFamily="34" charset="-122"/>
                <a:sym typeface="+mn-ea"/>
              </a:rPr>
              <a:t>PC</a:t>
            </a:r>
            <a:r>
              <a:rPr lang="zh-CN" altLang="en-US" sz="2000" b="1" dirty="0" smtClean="0">
                <a:solidFill>
                  <a:schemeClr val="tx1"/>
                </a:solidFill>
                <a:latin typeface="微软雅黑" panose="020B0503020204020204" pitchFamily="34" charset="-122"/>
                <a:ea typeface="微软雅黑" panose="020B0503020204020204" pitchFamily="34" charset="-122"/>
                <a:sym typeface="+mn-ea"/>
              </a:rPr>
              <a:t>端按下图方式学习</a:t>
            </a:r>
            <a:endParaRPr lang="zh-CN" altLang="en-US" sz="2000" b="1" dirty="0">
              <a:solidFill>
                <a:schemeClr val="tx1"/>
              </a:solidFill>
              <a:latin typeface="微软雅黑" panose="020B0503020204020204" pitchFamily="34" charset="-122"/>
              <a:ea typeface="微软雅黑" panose="020B0503020204020204" pitchFamily="34" charset="-122"/>
              <a:sym typeface="+mn-ea"/>
            </a:endParaRPr>
          </a:p>
        </p:txBody>
      </p:sp>
      <p:pic>
        <p:nvPicPr>
          <p:cNvPr id="3" name="图片 2" descr="@5JA]04DR}Z(DH{51}Q6]%B"/>
          <p:cNvPicPr>
            <a:picLocks noChangeAspect="1"/>
          </p:cNvPicPr>
          <p:nvPr/>
        </p:nvPicPr>
        <p:blipFill>
          <a:blip r:embed="rId1"/>
          <a:stretch>
            <a:fillRect/>
          </a:stretch>
        </p:blipFill>
        <p:spPr>
          <a:xfrm>
            <a:off x="205740" y="1353185"/>
            <a:ext cx="9442450" cy="4947285"/>
          </a:xfrm>
          <a:prstGeom prst="rect">
            <a:avLst/>
          </a:prstGeom>
        </p:spPr>
      </p:pic>
      <p:sp>
        <p:nvSpPr>
          <p:cNvPr id="9" name="圆角矩形 8"/>
          <p:cNvSpPr/>
          <p:nvPr/>
        </p:nvSpPr>
        <p:spPr>
          <a:xfrm>
            <a:off x="657860" y="3387725"/>
            <a:ext cx="866775" cy="493395"/>
          </a:xfrm>
          <a:prstGeom prst="roundRect">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586865" y="4101465"/>
            <a:ext cx="661670" cy="520700"/>
          </a:xfrm>
          <a:prstGeom prst="round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658495" y="4722495"/>
            <a:ext cx="2895600" cy="1069340"/>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9626600" y="2680970"/>
            <a:ext cx="2552065" cy="1814830"/>
          </a:xfrm>
          <a:prstGeom prst="rect">
            <a:avLst/>
          </a:prstGeom>
          <a:noFill/>
        </p:spPr>
        <p:txBody>
          <a:bodyPr wrap="square" rtlCol="0">
            <a:spAutoFit/>
          </a:bodyPr>
          <a:lstStyle/>
          <a:p>
            <a:r>
              <a:rPr lang="zh-CN" altLang="en-US" sz="2800" dirty="0"/>
              <a:t>选择</a:t>
            </a:r>
            <a:r>
              <a:rPr lang="en-US" altLang="zh-CN" sz="2800" dirty="0">
                <a:solidFill>
                  <a:srgbClr val="FF0000"/>
                </a:solidFill>
              </a:rPr>
              <a:t>“</a:t>
            </a:r>
            <a:r>
              <a:rPr lang="zh-CN" altLang="en-US" sz="2800" dirty="0">
                <a:solidFill>
                  <a:srgbClr val="FF0000"/>
                </a:solidFill>
              </a:rPr>
              <a:t>共享课</a:t>
            </a:r>
            <a:r>
              <a:rPr lang="en-US" altLang="zh-CN" sz="2800" dirty="0">
                <a:solidFill>
                  <a:srgbClr val="FF0000"/>
                </a:solidFill>
              </a:rPr>
              <a:t>”</a:t>
            </a:r>
            <a:r>
              <a:rPr lang="en-US" altLang="zh-CN" sz="2800" dirty="0"/>
              <a:t>--</a:t>
            </a:r>
            <a:r>
              <a:rPr lang="zh-CN" altLang="en-US" sz="2800" dirty="0"/>
              <a:t>选择</a:t>
            </a:r>
            <a:r>
              <a:rPr lang="en-US" altLang="zh-CN" sz="2800" dirty="0">
                <a:solidFill>
                  <a:srgbClr val="FF0000"/>
                </a:solidFill>
              </a:rPr>
              <a:t>“</a:t>
            </a:r>
            <a:r>
              <a:rPr lang="zh-CN" altLang="en-US" sz="2800" dirty="0">
                <a:solidFill>
                  <a:srgbClr val="FF0000"/>
                </a:solidFill>
              </a:rPr>
              <a:t>进行中</a:t>
            </a:r>
            <a:r>
              <a:rPr lang="en-US" altLang="zh-CN" sz="2800" dirty="0">
                <a:solidFill>
                  <a:srgbClr val="FF0000"/>
                </a:solidFill>
              </a:rPr>
              <a:t>”</a:t>
            </a:r>
            <a:r>
              <a:rPr lang="en-US" altLang="zh-CN" sz="2800" dirty="0"/>
              <a:t>--</a:t>
            </a:r>
            <a:r>
              <a:rPr lang="zh-CN" altLang="en-US" sz="2800" dirty="0"/>
              <a:t>点击课程图片即可学习课程</a:t>
            </a:r>
            <a:endParaRPr lang="zh-CN" altLang="en-US" sz="2800" dirty="0"/>
          </a:p>
        </p:txBody>
      </p:sp>
    </p:spTree>
    <p:custDataLst>
      <p:tags r:id="rId2"/>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2911475" y="397510"/>
            <a:ext cx="6280869" cy="523220"/>
          </a:xfrm>
          <a:prstGeom prst="rect">
            <a:avLst/>
          </a:prstGeom>
          <a:solidFill>
            <a:schemeClr val="tx2">
              <a:lumMod val="60000"/>
              <a:lumOff val="40000"/>
            </a:schemeClr>
          </a:solidFill>
        </p:spPr>
        <p:txBody>
          <a:bodyPr wrap="square">
            <a:spAutoFit/>
          </a:bodyPr>
          <a:lstStyle/>
          <a:p>
            <a:pPr marR="0" defTabSz="914400" eaLnBrk="1" fontAlgn="auto" hangingPunct="1">
              <a:spcBef>
                <a:spcPts val="0"/>
              </a:spcBef>
              <a:spcAft>
                <a:spcPts val="0"/>
              </a:spcAft>
              <a:buClrTx/>
              <a:buSzTx/>
              <a:buFontTx/>
              <a:buNone/>
              <a:defRPr/>
            </a:pPr>
            <a:r>
              <a:rPr lang="en-US" altLang="zh-CN" sz="2800" b="1" dirty="0">
                <a:solidFill>
                  <a:schemeClr val="tx1"/>
                </a:solidFill>
                <a:latin typeface="微软雅黑" panose="020B0503020204020204" pitchFamily="34" charset="-122"/>
                <a:ea typeface="微软雅黑" panose="020B0503020204020204" pitchFamily="34" charset="-122"/>
                <a:sym typeface="+mn-ea"/>
              </a:rPr>
              <a:t>   </a:t>
            </a:r>
            <a:r>
              <a:rPr lang="zh-CN" altLang="en-US" sz="2800" b="1" dirty="0">
                <a:solidFill>
                  <a:schemeClr val="tx1"/>
                </a:solidFill>
                <a:latin typeface="微软雅黑" panose="020B0503020204020204" pitchFamily="34" charset="-122"/>
                <a:ea typeface="微软雅黑" panose="020B0503020204020204" pitchFamily="34" charset="-122"/>
                <a:sym typeface="+mn-ea"/>
              </a:rPr>
              <a:t>学习、考试</a:t>
            </a:r>
            <a:r>
              <a:rPr lang="zh-CN" altLang="en-US" sz="2800" b="1" dirty="0" smtClean="0">
                <a:solidFill>
                  <a:schemeClr val="tx1"/>
                </a:solidFill>
                <a:latin typeface="微软雅黑" panose="020B0503020204020204" pitchFamily="34" charset="-122"/>
                <a:ea typeface="微软雅黑" panose="020B0503020204020204" pitchFamily="34" charset="-122"/>
                <a:sym typeface="+mn-ea"/>
              </a:rPr>
              <a:t>时间</a:t>
            </a:r>
            <a:r>
              <a:rPr lang="en-US" altLang="zh-CN" sz="2800" b="1" dirty="0" smtClean="0">
                <a:solidFill>
                  <a:schemeClr val="tx1"/>
                </a:solidFill>
                <a:latin typeface="微软雅黑" panose="020B0503020204020204" pitchFamily="34" charset="-122"/>
                <a:ea typeface="微软雅黑" panose="020B0503020204020204" pitchFamily="34" charset="-122"/>
                <a:sym typeface="+mn-ea"/>
              </a:rPr>
              <a:t>—</a:t>
            </a:r>
            <a:r>
              <a:rPr lang="en-US" altLang="zh-CN" sz="2000" b="1" dirty="0" smtClean="0">
                <a:latin typeface="微软雅黑" panose="020B0503020204020204" pitchFamily="34" charset="-122"/>
                <a:ea typeface="微软雅黑" panose="020B0503020204020204" pitchFamily="34" charset="-122"/>
                <a:sym typeface="+mn-ea"/>
              </a:rPr>
              <a:t>APP</a:t>
            </a:r>
            <a:r>
              <a:rPr lang="zh-CN" altLang="en-US" sz="2000" b="1" dirty="0" smtClean="0">
                <a:solidFill>
                  <a:schemeClr val="tx1"/>
                </a:solidFill>
                <a:latin typeface="微软雅黑" panose="020B0503020204020204" pitchFamily="34" charset="-122"/>
                <a:ea typeface="微软雅黑" panose="020B0503020204020204" pitchFamily="34" charset="-122"/>
                <a:sym typeface="+mn-ea"/>
              </a:rPr>
              <a:t>端按下图方式学习</a:t>
            </a:r>
            <a:endParaRPr lang="zh-CN" altLang="en-US" sz="2000" b="1" dirty="0">
              <a:solidFill>
                <a:schemeClr val="tx1"/>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6524777" y="2754178"/>
            <a:ext cx="2955600" cy="1826950"/>
          </a:xfrm>
          <a:prstGeom prst="rect">
            <a:avLst/>
          </a:prstGeom>
          <a:noFill/>
        </p:spPr>
        <p:txBody>
          <a:bodyPr wrap="square" rtlCol="0">
            <a:spAutoFit/>
          </a:bodyPr>
          <a:lstStyle/>
          <a:p>
            <a:r>
              <a:rPr lang="en-US" altLang="zh-CN" sz="2800" dirty="0" smtClean="0"/>
              <a:t>1</a:t>
            </a:r>
            <a:r>
              <a:rPr lang="zh-CN" altLang="en-US" sz="2800" dirty="0" smtClean="0"/>
              <a:t>、点击</a:t>
            </a:r>
            <a:r>
              <a:rPr lang="en-US" altLang="zh-CN" sz="2800" dirty="0">
                <a:solidFill>
                  <a:srgbClr val="FF0000"/>
                </a:solidFill>
              </a:rPr>
              <a:t>【</a:t>
            </a:r>
            <a:r>
              <a:rPr lang="zh-CN" altLang="en-US" sz="2800" dirty="0">
                <a:solidFill>
                  <a:srgbClr val="FF0000"/>
                </a:solidFill>
              </a:rPr>
              <a:t>学习</a:t>
            </a:r>
            <a:r>
              <a:rPr lang="en-US" altLang="zh-CN" sz="2800" dirty="0">
                <a:solidFill>
                  <a:srgbClr val="FF0000"/>
                </a:solidFill>
              </a:rPr>
              <a:t>】</a:t>
            </a:r>
            <a:r>
              <a:rPr lang="zh-CN" altLang="en-US" sz="2800" dirty="0"/>
              <a:t>模块</a:t>
            </a:r>
            <a:endParaRPr lang="zh-CN" altLang="en-US" sz="2800" dirty="0"/>
          </a:p>
          <a:p>
            <a:r>
              <a:rPr lang="en-US" altLang="zh-CN" sz="2800" dirty="0" smtClean="0"/>
              <a:t>2</a:t>
            </a:r>
            <a:r>
              <a:rPr lang="zh-CN" altLang="en-US" sz="2800" dirty="0" smtClean="0"/>
              <a:t>、点击</a:t>
            </a:r>
            <a:r>
              <a:rPr lang="zh-CN" altLang="en-US" sz="2800" dirty="0">
                <a:solidFill>
                  <a:srgbClr val="FF0000"/>
                </a:solidFill>
              </a:rPr>
              <a:t>课程图片</a:t>
            </a:r>
            <a:r>
              <a:rPr lang="zh-CN" altLang="en-US" sz="2800" dirty="0"/>
              <a:t>即可学习课程</a:t>
            </a:r>
            <a:endParaRPr lang="zh-CN" altLang="en-US" sz="2800" dirty="0"/>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39442" y="1117932"/>
            <a:ext cx="3472582" cy="5733256"/>
          </a:xfrm>
          <a:prstGeom prst="rect">
            <a:avLst/>
          </a:prstGeom>
        </p:spPr>
      </p:pic>
      <p:sp>
        <p:nvSpPr>
          <p:cNvPr id="10" name="圆角矩形 9"/>
          <p:cNvSpPr/>
          <p:nvPr/>
        </p:nvSpPr>
        <p:spPr>
          <a:xfrm>
            <a:off x="3832206" y="6330488"/>
            <a:ext cx="661670" cy="520700"/>
          </a:xfrm>
          <a:prstGeom prst="round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2968110" y="3573016"/>
            <a:ext cx="1152128" cy="612278"/>
          </a:xfrm>
          <a:prstGeom prst="round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472885" y="6052058"/>
            <a:ext cx="598805" cy="306705"/>
          </a:xfrm>
          <a:prstGeom prst="rect">
            <a:avLst/>
          </a:prstGeom>
          <a:noFill/>
        </p:spPr>
        <p:txBody>
          <a:bodyPr wrap="square" rtlCol="0">
            <a:spAutoFit/>
          </a:bodyPr>
          <a:lstStyle/>
          <a:p>
            <a:r>
              <a:rPr lang="en-US" altLang="zh-CN" sz="1400" dirty="0">
                <a:solidFill>
                  <a:srgbClr val="FF0000"/>
                </a:solidFill>
                <a:latin typeface="微软雅黑" panose="020B0503020204020204" pitchFamily="34" charset="-122"/>
                <a:ea typeface="微软雅黑" panose="020B0503020204020204" pitchFamily="34" charset="-122"/>
              </a:rPr>
              <a:t> 1</a:t>
            </a:r>
            <a:endParaRPr lang="en-US" altLang="zh-CN" sz="1400" dirty="0">
              <a:solidFill>
                <a:srgbClr val="FF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332990" y="3570858"/>
            <a:ext cx="598805" cy="306705"/>
          </a:xfrm>
          <a:prstGeom prst="rect">
            <a:avLst/>
          </a:prstGeom>
          <a:noFill/>
        </p:spPr>
        <p:txBody>
          <a:bodyPr wrap="square" rtlCol="0">
            <a:spAutoFit/>
          </a:bodyPr>
          <a:lstStyle/>
          <a:p>
            <a:r>
              <a:rPr lang="en-US" altLang="zh-CN" sz="1400" dirty="0">
                <a:solidFill>
                  <a:srgbClr val="FF0000"/>
                </a:solidFill>
                <a:latin typeface="微软雅黑" panose="020B0503020204020204" pitchFamily="34" charset="-122"/>
                <a:ea typeface="微软雅黑" panose="020B0503020204020204" pitchFamily="34" charset="-122"/>
              </a:rPr>
              <a:t> </a:t>
            </a:r>
            <a:r>
              <a:rPr lang="en-US" altLang="zh-CN" sz="1400" dirty="0" smtClean="0">
                <a:solidFill>
                  <a:srgbClr val="FF0000"/>
                </a:solidFill>
                <a:latin typeface="微软雅黑" panose="020B0503020204020204" pitchFamily="34" charset="-122"/>
                <a:ea typeface="微软雅黑" panose="020B0503020204020204" pitchFamily="34" charset="-122"/>
              </a:rPr>
              <a:t>2</a:t>
            </a:r>
            <a:endParaRPr lang="en-US" altLang="zh-CN" sz="1400" dirty="0">
              <a:solidFill>
                <a:srgbClr val="FF000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2911475" y="397510"/>
            <a:ext cx="3314065" cy="521970"/>
          </a:xfrm>
          <a:prstGeom prst="rect">
            <a:avLst/>
          </a:prstGeom>
          <a:solidFill>
            <a:schemeClr val="tx2">
              <a:lumMod val="60000"/>
              <a:lumOff val="40000"/>
            </a:schemeClr>
          </a:solidFill>
        </p:spPr>
        <p:txBody>
          <a:bodyPr wrap="square">
            <a:spAutoFit/>
          </a:bodyPr>
          <a:lstStyle/>
          <a:p>
            <a:pPr marR="0" defTabSz="914400" eaLnBrk="1" fontAlgn="auto" hangingPunct="1">
              <a:spcBef>
                <a:spcPts val="0"/>
              </a:spcBef>
              <a:spcAft>
                <a:spcPts val="0"/>
              </a:spcAft>
              <a:buClrTx/>
              <a:buSzTx/>
              <a:buFontTx/>
              <a:buNone/>
              <a:defRPr/>
            </a:pPr>
            <a:r>
              <a:rPr lang="en-US" altLang="zh-CN" sz="2800" b="1" dirty="0">
                <a:solidFill>
                  <a:schemeClr val="tx1"/>
                </a:solidFill>
                <a:latin typeface="微软雅黑" panose="020B0503020204020204" pitchFamily="34" charset="-122"/>
                <a:ea typeface="微软雅黑" panose="020B0503020204020204" pitchFamily="34" charset="-122"/>
                <a:sym typeface="+mn-ea"/>
              </a:rPr>
              <a:t>   </a:t>
            </a:r>
            <a:r>
              <a:rPr lang="zh-CN" altLang="en-US" sz="2800" b="1" dirty="0">
                <a:solidFill>
                  <a:schemeClr val="tx1"/>
                </a:solidFill>
                <a:latin typeface="微软雅黑" panose="020B0503020204020204" pitchFamily="34" charset="-122"/>
                <a:ea typeface="微软雅黑" panose="020B0503020204020204" pitchFamily="34" charset="-122"/>
                <a:sym typeface="+mn-ea"/>
              </a:rPr>
              <a:t>学习、考试时间</a:t>
            </a:r>
            <a:endParaRPr lang="zh-CN" altLang="en-US" sz="2800" b="1" dirty="0">
              <a:solidFill>
                <a:schemeClr val="tx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2525395" y="1906270"/>
            <a:ext cx="5055235" cy="1198880"/>
          </a:xfrm>
          <a:prstGeom prst="rect">
            <a:avLst/>
          </a:prstGeom>
          <a:noFill/>
        </p:spPr>
        <p:txBody>
          <a:bodyPr wrap="square" rtlCol="0">
            <a:spAutoFit/>
          </a:bodyPr>
          <a:lstStyle/>
          <a:p>
            <a:pPr>
              <a:lnSpc>
                <a:spcPct val="150000"/>
              </a:lnSpc>
            </a:pP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sym typeface="+mn-lt"/>
              </a:rPr>
              <a:t>课程</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学习时间</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以</a:t>
            </a:r>
            <a:r>
              <a:rPr lang="zh-CN" altLang="en-US" sz="24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学校通知为准</a:t>
            </a:r>
            <a:endParaRPr lang="zh-CN" altLang="en-US" sz="24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a:lnSpc>
                <a:spcPct val="15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lt"/>
              </a:rPr>
              <a:t>课程</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考试时间</a:t>
            </a:r>
            <a:r>
              <a:rPr lang="zh-CN" altLang="en-US" sz="2400" dirty="0" smtClean="0">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4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以学校通知为准</a:t>
            </a:r>
            <a:endParaRPr lang="zh-CN" altLang="en-US" sz="2400"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5602" name="文本框 3"/>
          <p:cNvSpPr txBox="1"/>
          <p:nvPr/>
        </p:nvSpPr>
        <p:spPr>
          <a:xfrm>
            <a:off x="1479550" y="3645530"/>
            <a:ext cx="9793288" cy="1476375"/>
          </a:xfrm>
          <a:prstGeom prst="rect">
            <a:avLst/>
          </a:prstGeom>
          <a:noFill/>
          <a:ln w="9525">
            <a:noFill/>
          </a:ln>
        </p:spPr>
        <p:txBody>
          <a:bodyPr>
            <a:spAutoFit/>
          </a:bodyPr>
          <a:lstStyle/>
          <a:p>
            <a:pPr>
              <a:lnSpc>
                <a:spcPct val="150000"/>
              </a:lnSpc>
            </a:pPr>
            <a:r>
              <a:rPr lang="en-US" altLang="zh-CN" sz="2000" dirty="0">
                <a:latin typeface="微软雅黑" panose="020B0503020204020204" pitchFamily="34" charset="-122"/>
                <a:ea typeface="微软雅黑" panose="020B0503020204020204" pitchFamily="34" charset="-122"/>
                <a:sym typeface="+mn-ea"/>
              </a:rPr>
              <a:t>1</a:t>
            </a:r>
            <a:r>
              <a:rPr lang="zh-CN" altLang="en-US" sz="2000" dirty="0">
                <a:latin typeface="微软雅黑" panose="020B0503020204020204" pitchFamily="34" charset="-122"/>
                <a:ea typeface="微软雅黑" panose="020B0503020204020204" pitchFamily="34" charset="-122"/>
                <a:sym typeface="+mn-ea"/>
              </a:rPr>
              <a:t>、请在课程考试之前有规律的学习完课程；</a:t>
            </a:r>
            <a:endParaRPr lang="zh-CN" altLang="en-US" sz="2000" dirty="0">
              <a:latin typeface="微软雅黑" panose="020B0503020204020204" pitchFamily="34" charset="-122"/>
              <a:ea typeface="微软雅黑" panose="020B0503020204020204" pitchFamily="34" charset="-122"/>
            </a:endParaRPr>
          </a:p>
          <a:p>
            <a:pPr>
              <a:lnSpc>
                <a:spcPct val="150000"/>
              </a:lnSpc>
            </a:pPr>
            <a:r>
              <a:rPr lang="en-US" altLang="zh-CN" sz="2000" dirty="0" smtClean="0">
                <a:latin typeface="微软雅黑" panose="020B0503020204020204" pitchFamily="34" charset="-122"/>
                <a:ea typeface="微软雅黑" panose="020B0503020204020204" pitchFamily="34" charset="-122"/>
                <a:sym typeface="+mn-ea"/>
              </a:rPr>
              <a:t>2</a:t>
            </a:r>
            <a:r>
              <a:rPr lang="zh-CN" altLang="en-US" sz="2000" dirty="0" smtClean="0">
                <a:latin typeface="微软雅黑" panose="020B0503020204020204" pitchFamily="34" charset="-122"/>
                <a:ea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sym typeface="+mn-ea"/>
              </a:rPr>
              <a:t>考试期间</a:t>
            </a:r>
            <a:r>
              <a:rPr lang="zh-CN" altLang="en-US" sz="2000" b="1" dirty="0">
                <a:solidFill>
                  <a:srgbClr val="FF0000"/>
                </a:solidFill>
                <a:latin typeface="微软雅黑" panose="020B0503020204020204" pitchFamily="34" charset="-122"/>
                <a:ea typeface="微软雅黑" panose="020B0503020204020204" pitchFamily="34" charset="-122"/>
                <a:sym typeface="+mn-ea"/>
              </a:rPr>
              <a:t>不要轻易点开期末试卷</a:t>
            </a:r>
            <a:r>
              <a:rPr lang="zh-CN" altLang="en-US" sz="2000" dirty="0">
                <a:latin typeface="微软雅黑" panose="020B0503020204020204" pitchFamily="34" charset="-122"/>
                <a:ea typeface="微软雅黑" panose="020B0503020204020204" pitchFamily="34" charset="-122"/>
                <a:sym typeface="+mn-ea"/>
              </a:rPr>
              <a:t>，考试期间</a:t>
            </a:r>
            <a:r>
              <a:rPr lang="zh-CN" altLang="en-US" sz="2000" b="1" dirty="0">
                <a:solidFill>
                  <a:srgbClr val="FF0000"/>
                </a:solidFill>
                <a:latin typeface="微软雅黑" panose="020B0503020204020204" pitchFamily="34" charset="-122"/>
                <a:ea typeface="微软雅黑" panose="020B0503020204020204" pitchFamily="34" charset="-122"/>
                <a:sym typeface="+mn-ea"/>
              </a:rPr>
              <a:t>一旦点开</a:t>
            </a:r>
            <a:r>
              <a:rPr lang="zh-CN" altLang="en-US" sz="2000" dirty="0">
                <a:latin typeface="微软雅黑" panose="020B0503020204020204" pitchFamily="34" charset="-122"/>
                <a:ea typeface="微软雅黑" panose="020B0503020204020204" pitchFamily="34" charset="-122"/>
                <a:sym typeface="+mn-ea"/>
              </a:rPr>
              <a:t>期末试卷就</a:t>
            </a:r>
            <a:r>
              <a:rPr lang="zh-CN" altLang="en-US" sz="2000" b="1" dirty="0">
                <a:solidFill>
                  <a:srgbClr val="FF0000"/>
                </a:solidFill>
                <a:latin typeface="微软雅黑" panose="020B0503020204020204" pitchFamily="34" charset="-122"/>
                <a:ea typeface="微软雅黑" panose="020B0503020204020204" pitchFamily="34" charset="-122"/>
                <a:sym typeface="+mn-ea"/>
              </a:rPr>
              <a:t>要在</a:t>
            </a:r>
            <a:r>
              <a:rPr lang="zh-CN" altLang="en-US" sz="2000" dirty="0">
                <a:latin typeface="微软雅黑" panose="020B0503020204020204" pitchFamily="34" charset="-122"/>
                <a:ea typeface="微软雅黑" panose="020B0503020204020204" pitchFamily="34" charset="-122"/>
                <a:sym typeface="+mn-ea"/>
              </a:rPr>
              <a:t>试卷</a:t>
            </a:r>
            <a:r>
              <a:rPr lang="zh-CN" altLang="en-US" sz="2000" b="1" dirty="0">
                <a:solidFill>
                  <a:srgbClr val="FF0000"/>
                </a:solidFill>
                <a:latin typeface="微软雅黑" panose="020B0503020204020204" pitchFamily="34" charset="-122"/>
                <a:ea typeface="微软雅黑" panose="020B0503020204020204" pitchFamily="34" charset="-122"/>
                <a:sym typeface="+mn-ea"/>
              </a:rPr>
              <a:t>规定时间内完成</a:t>
            </a:r>
            <a:r>
              <a:rPr lang="zh-CN" altLang="en-US" sz="2000" dirty="0">
                <a:latin typeface="微软雅黑" panose="020B0503020204020204" pitchFamily="34" charset="-122"/>
                <a:ea typeface="微软雅黑" panose="020B0503020204020204" pitchFamily="34" charset="-122"/>
                <a:sym typeface="+mn-ea"/>
              </a:rPr>
              <a:t>，否则系统自动提交试卷。</a:t>
            </a:r>
            <a:endParaRPr lang="zh-CN" altLang="en-US" sz="20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p:nvPr/>
        </p:nvSpPr>
        <p:spPr>
          <a:xfrm>
            <a:off x="1045210" y="1606392"/>
            <a:ext cx="4843463" cy="768350"/>
          </a:xfrm>
          <a:prstGeom prst="rect">
            <a:avLst/>
          </a:prstGeom>
          <a:noFill/>
          <a:ln w="9525">
            <a:noFill/>
          </a:ln>
        </p:spPr>
        <p:txBody>
          <a:bodyPr anchor="ctr">
            <a:spAutoFit/>
          </a:bodyPr>
          <a:lstStyle/>
          <a:p>
            <a:r>
              <a:rPr lang="en-US" altLang="zh-CN" sz="1600" b="1" dirty="0">
                <a:latin typeface="微软雅黑" panose="020B0503020204020204" pitchFamily="34" charset="-122"/>
                <a:ea typeface="微软雅黑" panose="020B0503020204020204" pitchFamily="34" charset="-122"/>
              </a:rPr>
              <a:t>APP</a:t>
            </a:r>
            <a:r>
              <a:rPr lang="zh-CN" altLang="en-US" sz="1600" b="1" dirty="0">
                <a:latin typeface="微软雅黑" panose="020B0503020204020204" pitchFamily="34" charset="-122"/>
                <a:ea typeface="微软雅黑" panose="020B0503020204020204" pitchFamily="34" charset="-122"/>
              </a:rPr>
              <a:t>端</a:t>
            </a:r>
            <a:endParaRPr lang="en-US" altLang="zh-CN" sz="1600" b="1" dirty="0">
              <a:latin typeface="微软雅黑" panose="020B0503020204020204" pitchFamily="34" charset="-122"/>
              <a:ea typeface="微软雅黑" panose="020B0503020204020204" pitchFamily="34" charset="-122"/>
            </a:endParaRPr>
          </a:p>
          <a:p>
            <a:r>
              <a:rPr lang="zh-CN" altLang="zh-CN" sz="1400" dirty="0">
                <a:latin typeface="微软雅黑" panose="020B0503020204020204" pitchFamily="34" charset="-122"/>
                <a:ea typeface="微软雅黑" panose="020B0503020204020204" pitchFamily="34" charset="-122"/>
              </a:rPr>
              <a:t>在学习过程中遇到任何问题，学生可点击</a:t>
            </a:r>
            <a:r>
              <a:rPr lang="zh-CN" altLang="zh-CN" sz="1400" b="1" dirty="0">
                <a:solidFill>
                  <a:srgbClr val="FF0000"/>
                </a:solidFill>
                <a:latin typeface="微软雅黑" panose="020B0503020204020204" pitchFamily="34" charset="-122"/>
                <a:ea typeface="微软雅黑" panose="020B0503020204020204" pitchFamily="34" charset="-122"/>
              </a:rPr>
              <a:t>【我的】</a:t>
            </a:r>
            <a:r>
              <a:rPr lang="zh-CN" altLang="zh-CN" sz="1400" dirty="0">
                <a:latin typeface="微软雅黑" panose="020B0503020204020204" pitchFamily="34" charset="-122"/>
                <a:ea typeface="微软雅黑" panose="020B0503020204020204" pitchFamily="34" charset="-122"/>
              </a:rPr>
              <a:t>模块—</a:t>
            </a:r>
            <a:r>
              <a:rPr lang="zh-CN" altLang="zh-CN" sz="1400" b="1" dirty="0">
                <a:solidFill>
                  <a:srgbClr val="FF0000"/>
                </a:solidFill>
                <a:latin typeface="微软雅黑" panose="020B0503020204020204" pitchFamily="34" charset="-122"/>
                <a:ea typeface="微软雅黑" panose="020B0503020204020204" pitchFamily="34" charset="-122"/>
              </a:rPr>
              <a:t>右上角的客服图标</a:t>
            </a:r>
            <a:r>
              <a:rPr lang="zh-CN" altLang="zh-CN" sz="1400" dirty="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 </a:t>
            </a:r>
            <a:endParaRPr lang="zh-CN" altLang="zh-CN" sz="1200" dirty="0">
              <a:latin typeface="微软雅黑" panose="020B0503020204020204" pitchFamily="34" charset="-122"/>
              <a:ea typeface="微软雅黑" panose="020B0503020204020204" pitchFamily="34" charset="-122"/>
            </a:endParaRPr>
          </a:p>
        </p:txBody>
      </p:sp>
      <p:pic>
        <p:nvPicPr>
          <p:cNvPr id="29699" name="Picture 3" descr="C:\Users\apple\AppData\Local\Temp\ksohtml\wpsBE38.tmp.jpg"/>
          <p:cNvPicPr>
            <a:picLocks noChangeAspect="1"/>
          </p:cNvPicPr>
          <p:nvPr/>
        </p:nvPicPr>
        <p:blipFill>
          <a:blip r:embed="rId1"/>
          <a:stretch>
            <a:fillRect/>
          </a:stretch>
        </p:blipFill>
        <p:spPr>
          <a:xfrm>
            <a:off x="1215390" y="2505075"/>
            <a:ext cx="3933190" cy="3131185"/>
          </a:xfrm>
          <a:prstGeom prst="rect">
            <a:avLst/>
          </a:prstGeom>
          <a:noFill/>
          <a:ln w="9525">
            <a:noFill/>
          </a:ln>
        </p:spPr>
      </p:pic>
      <p:sp>
        <p:nvSpPr>
          <p:cNvPr id="29700" name="文本框 3"/>
          <p:cNvSpPr txBox="1"/>
          <p:nvPr/>
        </p:nvSpPr>
        <p:spPr>
          <a:xfrm>
            <a:off x="6319203" y="1604328"/>
            <a:ext cx="4830762" cy="768350"/>
          </a:xfrm>
          <a:prstGeom prst="rect">
            <a:avLst/>
          </a:prstGeom>
          <a:noFill/>
          <a:ln w="9525">
            <a:noFill/>
          </a:ln>
        </p:spPr>
        <p:txBody>
          <a:bodyPr>
            <a:spAutoFit/>
          </a:bodyPr>
          <a:lstStyle/>
          <a:p>
            <a:r>
              <a:rPr lang="en-US" altLang="zh-CN" sz="1600" b="1" dirty="0">
                <a:latin typeface="微软雅黑" panose="020B0503020204020204" pitchFamily="34" charset="-122"/>
                <a:ea typeface="微软雅黑" panose="020B0503020204020204" pitchFamily="34" charset="-122"/>
              </a:rPr>
              <a:t>PC</a:t>
            </a:r>
            <a:r>
              <a:rPr lang="zh-CN" altLang="en-US" sz="1600" b="1" dirty="0">
                <a:latin typeface="微软雅黑" panose="020B0503020204020204" pitchFamily="34" charset="-122"/>
                <a:ea typeface="微软雅黑" panose="020B0503020204020204" pitchFamily="34" charset="-122"/>
              </a:rPr>
              <a:t>端</a:t>
            </a:r>
            <a:endParaRPr lang="en-US" altLang="zh-CN" sz="1600" b="1" dirty="0">
              <a:latin typeface="微软雅黑" panose="020B0503020204020204" pitchFamily="34" charset="-122"/>
              <a:ea typeface="微软雅黑" panose="020B0503020204020204" pitchFamily="34" charset="-122"/>
            </a:endParaRPr>
          </a:p>
          <a:p>
            <a:pPr eaLnBrk="1" hangingPunct="1"/>
            <a:r>
              <a:rPr lang="zh-CN" altLang="en-US" sz="1400" dirty="0">
                <a:latin typeface="微软雅黑" panose="020B0503020204020204" pitchFamily="34" charset="-122"/>
                <a:ea typeface="微软雅黑" panose="020B0503020204020204" pitchFamily="34" charset="-122"/>
              </a:rPr>
              <a:t>在学习过程中遇到任何问题，学生可将鼠标移至智慧树网页右侧</a:t>
            </a:r>
            <a:r>
              <a:rPr lang="en-US" altLang="zh-CN" sz="1400"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在线客服</a:t>
            </a:r>
            <a:r>
              <a:rPr lang="en-US" altLang="zh-CN" sz="1400" dirty="0">
                <a:solidFill>
                  <a:srgbClr val="FF0000"/>
                </a:solidFill>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pic>
        <p:nvPicPr>
          <p:cNvPr id="29701" name="图片 6"/>
          <p:cNvPicPr>
            <a:picLocks noChangeAspect="1"/>
          </p:cNvPicPr>
          <p:nvPr/>
        </p:nvPicPr>
        <p:blipFill>
          <a:blip r:embed="rId2"/>
          <a:stretch>
            <a:fillRect/>
          </a:stretch>
        </p:blipFill>
        <p:spPr>
          <a:xfrm>
            <a:off x="6713855" y="2465705"/>
            <a:ext cx="3252470" cy="3327400"/>
          </a:xfrm>
          <a:prstGeom prst="rect">
            <a:avLst/>
          </a:prstGeom>
          <a:noFill/>
          <a:ln w="9525">
            <a:noFill/>
          </a:ln>
        </p:spPr>
      </p:pic>
      <p:sp>
        <p:nvSpPr>
          <p:cNvPr id="27655" name="文本框 5"/>
          <p:cNvSpPr txBox="1"/>
          <p:nvPr/>
        </p:nvSpPr>
        <p:spPr>
          <a:xfrm>
            <a:off x="1006475" y="1001078"/>
            <a:ext cx="7099300" cy="368300"/>
          </a:xfrm>
          <a:prstGeom prst="rect">
            <a:avLst/>
          </a:prstGeom>
          <a:noFill/>
          <a:ln w="9525">
            <a:noFill/>
          </a:ln>
        </p:spPr>
        <p:txBody>
          <a:bodyPr>
            <a:spAutoFit/>
          </a:bodyPr>
          <a:lstStyle/>
          <a:p>
            <a:pPr eaLnBrk="1" hangingPunct="1"/>
            <a:r>
              <a:rPr lang="zh-CN" altLang="en-US" b="1" dirty="0">
                <a:solidFill>
                  <a:srgbClr val="FF0000"/>
                </a:solidFill>
                <a:latin typeface="微软雅黑" panose="020B0503020204020204" pitchFamily="34" charset="-122"/>
                <a:ea typeface="微软雅黑" panose="020B0503020204020204" pitchFamily="34" charset="-122"/>
              </a:rPr>
              <a:t>学习过程中遇见问题可咨询在线客服</a:t>
            </a:r>
            <a:r>
              <a:rPr lang="zh-CN" altLang="en-US" sz="1600" dirty="0">
                <a:latin typeface="微软雅黑" panose="020B0503020204020204" pitchFamily="34" charset="-122"/>
                <a:ea typeface="微软雅黑" panose="020B0503020204020204" pitchFamily="34" charset="-122"/>
              </a:rPr>
              <a:t>（可解答学生</a:t>
            </a:r>
            <a:r>
              <a:rPr lang="en-US" altLang="zh-CN" sz="1600" dirty="0">
                <a:latin typeface="微软雅黑" panose="020B0503020204020204" pitchFamily="34" charset="-122"/>
                <a:ea typeface="微软雅黑" panose="020B0503020204020204" pitchFamily="34" charset="-122"/>
              </a:rPr>
              <a:t>90%</a:t>
            </a:r>
            <a:r>
              <a:rPr lang="zh-CN" altLang="en-US" sz="1600" dirty="0">
                <a:latin typeface="微软雅黑" panose="020B0503020204020204" pitchFamily="34" charset="-122"/>
                <a:ea typeface="微软雅黑" panose="020B0503020204020204" pitchFamily="34" charset="-122"/>
              </a:rPr>
              <a:t>以上的问题）</a:t>
            </a:r>
            <a:endParaRPr lang="zh-CN" altLang="en-US" sz="1600" dirty="0">
              <a:latin typeface="微软雅黑" panose="020B0503020204020204" pitchFamily="34" charset="-122"/>
              <a:ea typeface="微软雅黑" panose="020B0503020204020204" pitchFamily="34" charset="-122"/>
            </a:endParaRPr>
          </a:p>
        </p:txBody>
      </p:sp>
      <p:sp>
        <p:nvSpPr>
          <p:cNvPr id="5" name="文本框 7"/>
          <p:cNvSpPr txBox="1"/>
          <p:nvPr/>
        </p:nvSpPr>
        <p:spPr>
          <a:xfrm>
            <a:off x="1815307" y="6052503"/>
            <a:ext cx="8561387" cy="368300"/>
          </a:xfrm>
          <a:prstGeom prst="rect">
            <a:avLst/>
          </a:prstGeom>
          <a:noFill/>
          <a:ln w="9525">
            <a:noFill/>
          </a:ln>
        </p:spPr>
        <p:txBody>
          <a:bodyPr>
            <a:spAutoFit/>
          </a:bodyPr>
          <a:lstStyle/>
          <a:p>
            <a:pPr eaLnBrk="1" hangingPunct="1"/>
            <a:r>
              <a:rPr lang="en-US" altLang="zh-CN" dirty="0">
                <a:solidFill>
                  <a:srgbClr val="FF0000"/>
                </a:solidFill>
                <a:latin typeface="微软雅黑" panose="020B0503020204020204" pitchFamily="34" charset="-122"/>
                <a:ea typeface="微软雅黑" panose="020B0503020204020204" pitchFamily="34" charset="-122"/>
              </a:rPr>
              <a:t>PS</a:t>
            </a:r>
            <a:r>
              <a:rPr lang="zh-CN" altLang="en-US" dirty="0">
                <a:solidFill>
                  <a:srgbClr val="FF0000"/>
                </a:solidFill>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默认都是机器人客服，需要输入</a:t>
            </a:r>
            <a:r>
              <a:rPr lang="en-US" altLang="zh-CN"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转人工</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手动切换到</a:t>
            </a:r>
            <a:r>
              <a:rPr lang="zh-CN" altLang="en-US" b="1" dirty="0">
                <a:solidFill>
                  <a:srgbClr val="FF0000"/>
                </a:solidFill>
                <a:latin typeface="微软雅黑" panose="020B0503020204020204" pitchFamily="34" charset="-122"/>
                <a:ea typeface="微软雅黑" panose="020B0503020204020204" pitchFamily="34" charset="-122"/>
              </a:rPr>
              <a:t>人工客服</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6" name="文本框 2"/>
          <p:cNvSpPr txBox="1"/>
          <p:nvPr/>
        </p:nvSpPr>
        <p:spPr>
          <a:xfrm>
            <a:off x="3046730" y="429895"/>
            <a:ext cx="4882515" cy="521970"/>
          </a:xfrm>
          <a:prstGeom prst="rect">
            <a:avLst/>
          </a:prstGeom>
          <a:solidFill>
            <a:srgbClr val="92D050"/>
          </a:solidFill>
          <a:ln w="9525">
            <a:noFill/>
          </a:ln>
        </p:spPr>
        <p:txBody>
          <a:bodyPr wrap="square">
            <a:spAutoFit/>
          </a:bodyPr>
          <a:lstStyle/>
          <a:p>
            <a:pPr algn="ctr" eaLnBrk="1" hangingPunct="1"/>
            <a:r>
              <a:rPr lang="en-US" altLang="zh-CN" sz="2800" b="1" dirty="0">
                <a:solidFill>
                  <a:schemeClr val="tx1"/>
                </a:solidFill>
                <a:latin typeface="微软雅黑" panose="020B0503020204020204" pitchFamily="34" charset="-122"/>
                <a:ea typeface="微软雅黑" panose="020B0503020204020204" pitchFamily="34" charset="-122"/>
                <a:sym typeface="+mn-ea"/>
              </a:rPr>
              <a:t>  </a:t>
            </a:r>
            <a:r>
              <a:rPr lang="zh-CN" altLang="en-US" sz="2800" b="1" dirty="0">
                <a:solidFill>
                  <a:schemeClr val="tx1"/>
                </a:solidFill>
                <a:latin typeface="微软雅黑" panose="020B0503020204020204" pitchFamily="34" charset="-122"/>
                <a:ea typeface="微软雅黑" panose="020B0503020204020204" pitchFamily="34" charset="-122"/>
                <a:sym typeface="+mn-ea"/>
              </a:rPr>
              <a:t>如何解决学习中遇到的问题？</a:t>
            </a:r>
            <a:endParaRPr lang="zh-CN" altLang="en-US" sz="2800" b="1"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bldLst>
      <p:bldP spid="4" grpId="0"/>
      <p:bldP spid="29700"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4"/>
          <p:cNvSpPr txBox="1"/>
          <p:nvPr/>
        </p:nvSpPr>
        <p:spPr>
          <a:xfrm>
            <a:off x="3014345" y="1360170"/>
            <a:ext cx="7623810" cy="5046345"/>
          </a:xfrm>
          <a:prstGeom prst="rect">
            <a:avLst/>
          </a:prstGeom>
          <a:noFill/>
          <a:ln w="9525">
            <a:noFill/>
          </a:ln>
        </p:spPr>
        <p:txBody>
          <a:bodyPr wrap="square">
            <a:spAutoFit/>
          </a:bodyPr>
          <a:lstStyle/>
          <a:p>
            <a:pPr eaLnBrk="1" hangingPunct="1">
              <a:lnSpc>
                <a:spcPct val="250000"/>
              </a:lnSpc>
            </a:pPr>
            <a:r>
              <a:rPr lang="zh-CN" altLang="en-US" sz="2800" b="1" dirty="0">
                <a:latin typeface="微软雅黑" panose="020B0503020204020204" pitchFamily="34" charset="-122"/>
                <a:ea typeface="微软雅黑" panose="020B0503020204020204" pitchFamily="34" charset="-122"/>
              </a:rPr>
              <a:t>一、登录方式</a:t>
            </a:r>
            <a:endParaRPr lang="zh-CN" altLang="en-US" sz="2800" b="1" dirty="0">
              <a:latin typeface="微软雅黑" panose="020B0503020204020204" pitchFamily="34" charset="-122"/>
              <a:ea typeface="微软雅黑" panose="020B0503020204020204" pitchFamily="34" charset="-122"/>
            </a:endParaRPr>
          </a:p>
          <a:p>
            <a:pPr eaLnBrk="1" hangingPunct="1">
              <a:lnSpc>
                <a:spcPct val="250000"/>
              </a:lnSpc>
            </a:pPr>
            <a:r>
              <a:rPr lang="zh-CN" altLang="en-US" sz="2800" b="1" dirty="0">
                <a:latin typeface="微软雅黑" panose="020B0503020204020204" pitchFamily="34" charset="-122"/>
                <a:ea typeface="微软雅黑" panose="020B0503020204020204" pitchFamily="34" charset="-122"/>
              </a:rPr>
              <a:t>二、</a:t>
            </a:r>
            <a:r>
              <a:rPr lang="zh-CN" altLang="en-US" sz="2800" b="1" dirty="0">
                <a:solidFill>
                  <a:srgbClr val="FF0000"/>
                </a:solidFill>
                <a:latin typeface="微软雅黑" panose="020B0503020204020204" pitchFamily="34" charset="-122"/>
                <a:ea typeface="微软雅黑" panose="020B0503020204020204" pitchFamily="34" charset="-122"/>
              </a:rPr>
              <a:t>成绩考核规则</a:t>
            </a:r>
            <a:endParaRPr lang="zh-CN" altLang="en-US" sz="2800" b="1" dirty="0">
              <a:latin typeface="微软雅黑" panose="020B0503020204020204" pitchFamily="34" charset="-122"/>
              <a:ea typeface="微软雅黑" panose="020B0503020204020204" pitchFamily="34" charset="-122"/>
            </a:endParaRPr>
          </a:p>
          <a:p>
            <a:pPr eaLnBrk="1" hangingPunct="1">
              <a:lnSpc>
                <a:spcPct val="250000"/>
              </a:lnSpc>
            </a:pPr>
            <a:r>
              <a:rPr lang="zh-CN" altLang="en-US" sz="2800" b="1" dirty="0">
                <a:latin typeface="微软雅黑" panose="020B0503020204020204" pitchFamily="34" charset="-122"/>
                <a:ea typeface="微软雅黑" panose="020B0503020204020204" pitchFamily="34" charset="-122"/>
              </a:rPr>
              <a:t>三、学习、考试时间</a:t>
            </a:r>
            <a:endParaRPr lang="zh-CN" altLang="en-US" sz="2800" b="1" dirty="0">
              <a:latin typeface="微软雅黑" panose="020B0503020204020204" pitchFamily="34" charset="-122"/>
              <a:ea typeface="微软雅黑" panose="020B0503020204020204" pitchFamily="34" charset="-122"/>
            </a:endParaRPr>
          </a:p>
          <a:p>
            <a:pPr eaLnBrk="1" hangingPunct="1">
              <a:lnSpc>
                <a:spcPct val="250000"/>
              </a:lnSpc>
            </a:pPr>
            <a:r>
              <a:rPr lang="zh-CN" altLang="en-US" sz="2800" b="1" dirty="0">
                <a:latin typeface="微软雅黑" panose="020B0503020204020204" pitchFamily="34" charset="-122"/>
                <a:ea typeface="微软雅黑" panose="020B0503020204020204" pitchFamily="34" charset="-122"/>
              </a:rPr>
              <a:t>四、如何解决学习中遇到的问题？</a:t>
            </a:r>
            <a:endParaRPr lang="zh-CN" altLang="en-US" sz="2800" b="1" dirty="0">
              <a:latin typeface="微软雅黑" panose="020B0503020204020204" pitchFamily="34" charset="-122"/>
              <a:ea typeface="微软雅黑" panose="020B0503020204020204" pitchFamily="34" charset="-122"/>
            </a:endParaRPr>
          </a:p>
          <a:p>
            <a:pPr eaLnBrk="1" hangingPunct="1">
              <a:lnSpc>
                <a:spcPct val="150000"/>
              </a:lnSpc>
            </a:pPr>
            <a:endParaRPr lang="zh-CN" altLang="en-US" sz="28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938463" y="518478"/>
            <a:ext cx="1512888" cy="521970"/>
          </a:xfrm>
          <a:prstGeom prst="rect">
            <a:avLst/>
          </a:prstGeom>
          <a:noFill/>
        </p:spPr>
        <p:txBody>
          <a:bodyPr>
            <a:spAutoFit/>
          </a:bodyPr>
          <a:lstStyle/>
          <a:p>
            <a:pPr marR="0" defTabSz="914400" eaLnBrk="1" fontAlgn="auto" hangingPunct="1">
              <a:spcBef>
                <a:spcPts val="0"/>
              </a:spcBef>
              <a:spcAft>
                <a:spcPts val="0"/>
              </a:spcAft>
              <a:buClrTx/>
              <a:buSzTx/>
              <a:buFontTx/>
              <a:buNone/>
              <a:defRPr/>
            </a:pPr>
            <a:r>
              <a:rPr kumimoji="0" lang="en-US" altLang="zh-CN" sz="2800" b="1" kern="1200" cap="none" spc="0" normalizeH="0" baseline="0" noProof="0">
                <a:solidFill>
                  <a:schemeClr val="accent3">
                    <a:lumMod val="75000"/>
                  </a:schemeClr>
                </a:solidFill>
                <a:latin typeface="微软雅黑" panose="020B0503020204020204" pitchFamily="34" charset="-122"/>
                <a:ea typeface="微软雅黑" panose="020B0503020204020204" pitchFamily="34" charset="-122"/>
                <a:cs typeface="+mn-cs"/>
                <a:sym typeface="+mn-ea"/>
              </a:rPr>
              <a:t>目录</a:t>
            </a:r>
            <a:endParaRPr kumimoji="0" lang="en-US" altLang="zh-CN" sz="2800" b="1" kern="1200" cap="none" spc="0" normalizeH="0" baseline="0" noProof="0">
              <a:solidFill>
                <a:schemeClr val="accent3">
                  <a:lumMod val="75000"/>
                </a:schemeClr>
              </a:solidFill>
              <a:latin typeface="微软雅黑" panose="020B0503020204020204" pitchFamily="34" charset="-122"/>
              <a:ea typeface="微软雅黑" panose="020B0503020204020204" pitchFamily="34" charset="-122"/>
              <a:cs typeface="+mn-cs"/>
              <a:sym typeface="+mn-ea"/>
            </a:endParaRPr>
          </a:p>
        </p:txBody>
      </p:sp>
      <p:sp>
        <p:nvSpPr>
          <p:cNvPr id="2" name="文本框 1"/>
          <p:cNvSpPr txBox="1"/>
          <p:nvPr/>
        </p:nvSpPr>
        <p:spPr>
          <a:xfrm>
            <a:off x="4634865" y="795020"/>
            <a:ext cx="2613025" cy="368300"/>
          </a:xfrm>
          <a:prstGeom prst="rect">
            <a:avLst/>
          </a:prstGeom>
          <a:noFill/>
        </p:spPr>
        <p:txBody>
          <a:bodyPr wrap="square" rtlCol="0">
            <a:spAutoFit/>
          </a:bodyPr>
          <a:lstStyle/>
          <a:p>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4"/>
          <p:cNvSpPr txBox="1"/>
          <p:nvPr/>
        </p:nvSpPr>
        <p:spPr>
          <a:xfrm>
            <a:off x="1831340" y="1391285"/>
            <a:ext cx="7623810" cy="4015105"/>
          </a:xfrm>
          <a:prstGeom prst="rect">
            <a:avLst/>
          </a:prstGeom>
          <a:noFill/>
          <a:ln w="9525">
            <a:noFill/>
          </a:ln>
        </p:spPr>
        <p:txBody>
          <a:bodyPr wrap="square">
            <a:spAutoFit/>
          </a:bodyPr>
          <a:lstStyle/>
          <a:p>
            <a:pPr eaLnBrk="1" hangingPunct="1">
              <a:lnSpc>
                <a:spcPct val="150000"/>
              </a:lnSpc>
            </a:pPr>
            <a:r>
              <a:rPr lang="zh-CN" altLang="en-US" b="1" dirty="0">
                <a:latin typeface="微软雅黑" panose="020B0503020204020204" pitchFamily="34" charset="-122"/>
                <a:ea typeface="微软雅黑" panose="020B0503020204020204" pitchFamily="34" charset="-122"/>
              </a:rPr>
              <a:t>登录方式</a:t>
            </a:r>
            <a:r>
              <a:rPr lang="zh-CN" altLang="en-US" sz="1600" dirty="0">
                <a:latin typeface="微软雅黑" panose="020B0503020204020204" pitchFamily="34" charset="-122"/>
                <a:ea typeface="微软雅黑" panose="020B0503020204020204" pitchFamily="34" charset="-122"/>
              </a:rPr>
              <a:t>（手机</a:t>
            </a:r>
            <a:r>
              <a:rPr lang="en-US" altLang="zh-CN" sz="1600" dirty="0">
                <a:latin typeface="微软雅黑" panose="020B0503020204020204" pitchFamily="34" charset="-122"/>
                <a:ea typeface="微软雅黑" panose="020B0503020204020204" pitchFamily="34" charset="-122"/>
              </a:rPr>
              <a:t>app</a:t>
            </a:r>
            <a:r>
              <a:rPr lang="zh-CN" altLang="en-US" sz="1600" dirty="0">
                <a:latin typeface="微软雅黑" panose="020B0503020204020204" pitchFamily="34" charset="-122"/>
                <a:ea typeface="微软雅黑" panose="020B0503020204020204" pitchFamily="34" charset="-122"/>
              </a:rPr>
              <a:t>端和电脑</a:t>
            </a:r>
            <a:r>
              <a:rPr lang="en-US" altLang="zh-CN" sz="1600" dirty="0">
                <a:latin typeface="微软雅黑" panose="020B0503020204020204" pitchFamily="34" charset="-122"/>
                <a:ea typeface="微软雅黑" panose="020B0503020204020204" pitchFamily="34" charset="-122"/>
              </a:rPr>
              <a:t>pc</a:t>
            </a:r>
            <a:r>
              <a:rPr lang="zh-CN" altLang="en-US" sz="1600" dirty="0">
                <a:latin typeface="微软雅黑" panose="020B0503020204020204" pitchFamily="34" charset="-122"/>
                <a:ea typeface="微软雅黑" panose="020B0503020204020204" pitchFamily="34" charset="-122"/>
              </a:rPr>
              <a:t>端，两种方法任选其一，已有智慧树账号的学生直接用原账号登录即可）</a:t>
            </a:r>
            <a:endParaRPr lang="en-US" altLang="zh-CN" sz="1600" dirty="0">
              <a:latin typeface="微软雅黑" panose="020B0503020204020204" pitchFamily="34" charset="-122"/>
              <a:ea typeface="微软雅黑" panose="020B0503020204020204" pitchFamily="34" charset="-122"/>
            </a:endParaRPr>
          </a:p>
          <a:p>
            <a:pPr eaLnBrk="1" hangingPunct="1">
              <a:lnSpc>
                <a:spcPct val="150000"/>
              </a:lnSpc>
            </a:pPr>
            <a:endParaRPr lang="zh-CN" altLang="en-US" sz="1400" dirty="0">
              <a:latin typeface="微软雅黑" panose="020B0503020204020204" pitchFamily="34" charset="-122"/>
              <a:ea typeface="微软雅黑" panose="020B0503020204020204" pitchFamily="34" charset="-122"/>
            </a:endParaRPr>
          </a:p>
          <a:p>
            <a:pPr eaLnBrk="1" hangingPunct="1">
              <a:lnSpc>
                <a:spcPct val="150000"/>
              </a:lnSpc>
            </a:pPr>
            <a:r>
              <a:rPr lang="zh-CN" altLang="en-US" b="1" dirty="0">
                <a:latin typeface="微软雅黑" panose="020B0503020204020204" pitchFamily="34" charset="-122"/>
                <a:ea typeface="微软雅黑" panose="020B0503020204020204" pitchFamily="34" charset="-122"/>
              </a:rPr>
              <a:t>手机</a:t>
            </a:r>
            <a:r>
              <a:rPr lang="en-US" altLang="zh-CN" b="1" dirty="0">
                <a:latin typeface="微软雅黑" panose="020B0503020204020204" pitchFamily="34" charset="-122"/>
                <a:ea typeface="微软雅黑" panose="020B0503020204020204" pitchFamily="34" charset="-122"/>
              </a:rPr>
              <a:t>APP</a:t>
            </a:r>
            <a:r>
              <a:rPr lang="zh-CN" altLang="en-US" b="1" dirty="0">
                <a:latin typeface="微软雅黑" panose="020B0503020204020204" pitchFamily="34" charset="-122"/>
                <a:ea typeface="微软雅黑" panose="020B0503020204020204" pitchFamily="34" charset="-122"/>
              </a:rPr>
              <a:t>端 </a:t>
            </a:r>
            <a:r>
              <a:rPr lang="zh-CN" altLang="en-US" sz="1600" dirty="0">
                <a:latin typeface="微软雅黑" panose="020B0503020204020204" pitchFamily="34" charset="-122"/>
                <a:ea typeface="微软雅黑" panose="020B0503020204020204" pitchFamily="34" charset="-122"/>
              </a:rPr>
              <a:t>需扫描下方二维码下载“知到”</a:t>
            </a:r>
            <a:r>
              <a:rPr lang="en-US" altLang="zh-CN" sz="1600" dirty="0">
                <a:latin typeface="微软雅黑" panose="020B0503020204020204" pitchFamily="34" charset="-122"/>
                <a:ea typeface="微软雅黑" panose="020B0503020204020204" pitchFamily="34" charset="-122"/>
              </a:rPr>
              <a:t>APP</a:t>
            </a:r>
            <a:endParaRPr lang="en-US" altLang="zh-CN" sz="1400" dirty="0">
              <a:latin typeface="微软雅黑" panose="020B0503020204020204" pitchFamily="34" charset="-122"/>
              <a:ea typeface="微软雅黑" panose="020B0503020204020204" pitchFamily="34" charset="-122"/>
            </a:endParaRPr>
          </a:p>
          <a:p>
            <a:pPr eaLnBrk="1" hangingPunct="1">
              <a:lnSpc>
                <a:spcPct val="150000"/>
              </a:lnSpc>
            </a:pPr>
            <a:endParaRPr lang="zh-CN" altLang="en-US" sz="1400" dirty="0">
              <a:latin typeface="微软雅黑" panose="020B0503020204020204" pitchFamily="34" charset="-122"/>
              <a:ea typeface="微软雅黑" panose="020B0503020204020204" pitchFamily="34" charset="-122"/>
            </a:endParaRPr>
          </a:p>
          <a:p>
            <a:pPr eaLnBrk="1" hangingPunct="1">
              <a:lnSpc>
                <a:spcPct val="150000"/>
              </a:lnSpc>
            </a:pPr>
            <a:endParaRPr lang="zh-CN" altLang="en-US" b="1" dirty="0">
              <a:latin typeface="微软雅黑" panose="020B0503020204020204" pitchFamily="34" charset="-122"/>
              <a:ea typeface="微软雅黑" panose="020B0503020204020204" pitchFamily="34" charset="-122"/>
            </a:endParaRPr>
          </a:p>
          <a:p>
            <a:pPr eaLnBrk="1" hangingPunct="1">
              <a:lnSpc>
                <a:spcPct val="150000"/>
              </a:lnSpc>
            </a:pPr>
            <a:endParaRPr lang="en-US" altLang="zh-CN" b="1" dirty="0">
              <a:latin typeface="微软雅黑" panose="020B0503020204020204" pitchFamily="34" charset="-122"/>
              <a:ea typeface="微软雅黑" panose="020B0503020204020204" pitchFamily="34" charset="-122"/>
            </a:endParaRPr>
          </a:p>
          <a:p>
            <a:pPr eaLnBrk="1" hangingPunct="1">
              <a:lnSpc>
                <a:spcPct val="150000"/>
              </a:lnSpc>
            </a:pPr>
            <a:endParaRPr lang="en-US" altLang="zh-CN" b="1" dirty="0">
              <a:latin typeface="微软雅黑" panose="020B0503020204020204" pitchFamily="34" charset="-122"/>
              <a:ea typeface="微软雅黑" panose="020B0503020204020204" pitchFamily="34" charset="-122"/>
            </a:endParaRPr>
          </a:p>
          <a:p>
            <a:pPr eaLnBrk="1" hangingPunct="1">
              <a:lnSpc>
                <a:spcPct val="150000"/>
              </a:lnSpc>
            </a:pPr>
            <a:endParaRPr lang="en-US" altLang="zh-CN" b="1" dirty="0">
              <a:latin typeface="微软雅黑" panose="020B0503020204020204" pitchFamily="34" charset="-122"/>
              <a:ea typeface="微软雅黑" panose="020B0503020204020204" pitchFamily="34" charset="-122"/>
            </a:endParaRPr>
          </a:p>
          <a:p>
            <a:pPr eaLnBrk="1" hangingPunct="1">
              <a:lnSpc>
                <a:spcPct val="150000"/>
              </a:lnSpc>
            </a:pPr>
            <a:endParaRPr lang="zh-CN" altLang="en-US" b="1" dirty="0">
              <a:latin typeface="微软雅黑" panose="020B0503020204020204" pitchFamily="34" charset="-122"/>
              <a:ea typeface="微软雅黑" panose="020B0503020204020204" pitchFamily="34" charset="-122"/>
            </a:endParaRPr>
          </a:p>
        </p:txBody>
      </p:sp>
      <p:pic>
        <p:nvPicPr>
          <p:cNvPr id="16387" name="图片 1"/>
          <p:cNvPicPr>
            <a:picLocks noChangeAspect="1"/>
          </p:cNvPicPr>
          <p:nvPr/>
        </p:nvPicPr>
        <p:blipFill>
          <a:blip r:embed="rId1"/>
          <a:stretch>
            <a:fillRect/>
          </a:stretch>
        </p:blipFill>
        <p:spPr>
          <a:xfrm>
            <a:off x="4011295" y="3204210"/>
            <a:ext cx="2494280" cy="2586355"/>
          </a:xfrm>
          <a:prstGeom prst="rect">
            <a:avLst/>
          </a:prstGeom>
          <a:noFill/>
          <a:ln w="9525">
            <a:noFill/>
          </a:ln>
        </p:spPr>
      </p:pic>
      <p:sp>
        <p:nvSpPr>
          <p:cNvPr id="20" name="文本框 19"/>
          <p:cNvSpPr txBox="1"/>
          <p:nvPr/>
        </p:nvSpPr>
        <p:spPr>
          <a:xfrm>
            <a:off x="2867025" y="361950"/>
            <a:ext cx="2091690" cy="521970"/>
          </a:xfrm>
          <a:prstGeom prst="rect">
            <a:avLst/>
          </a:prstGeom>
          <a:solidFill>
            <a:srgbClr val="FFC000"/>
          </a:solidFill>
        </p:spPr>
        <p:txBody>
          <a:bodyPr wrap="square">
            <a:spAutoFit/>
          </a:bodyPr>
          <a:lstStyle/>
          <a:p>
            <a:pPr marR="0" defTabSz="914400" eaLnBrk="1" fontAlgn="auto" hangingPunct="1">
              <a:spcBef>
                <a:spcPts val="0"/>
              </a:spcBef>
              <a:spcAft>
                <a:spcPts val="0"/>
              </a:spcAft>
              <a:buClrTx/>
              <a:buSzTx/>
              <a:buFontTx/>
              <a:buNone/>
              <a:defRPr/>
            </a:pPr>
            <a:r>
              <a:rPr kumimoji="0" lang="en-US" altLang="zh-CN" sz="2800" b="1" kern="1200" cap="none" spc="0" normalizeH="0" baseline="0" noProof="0" dirty="0" err="1">
                <a:solidFill>
                  <a:schemeClr val="accent3">
                    <a:lumMod val="75000"/>
                  </a:schemeClr>
                </a:solidFill>
                <a:latin typeface="微软雅黑" panose="020B0503020204020204" pitchFamily="34" charset="-122"/>
                <a:ea typeface="微软雅黑" panose="020B0503020204020204" pitchFamily="34" charset="-122"/>
                <a:cs typeface="+mn-cs"/>
                <a:sym typeface="+mn-ea"/>
              </a:rPr>
              <a:t>  </a:t>
            </a:r>
            <a:r>
              <a:rPr kumimoji="0" lang="zh-CN" altLang="en-US" sz="2800" b="1" kern="1200" cap="none" spc="0" normalizeH="0" baseline="0" noProof="0" dirty="0" err="1">
                <a:solidFill>
                  <a:schemeClr val="accent3">
                    <a:lumMod val="75000"/>
                  </a:schemeClr>
                </a:solidFill>
                <a:latin typeface="微软雅黑" panose="020B0503020204020204" pitchFamily="34" charset="-122"/>
                <a:ea typeface="微软雅黑" panose="020B0503020204020204" pitchFamily="34" charset="-122"/>
                <a:cs typeface="+mn-cs"/>
                <a:sym typeface="+mn-ea"/>
              </a:rPr>
              <a:t>登录方式</a:t>
            </a:r>
            <a:endParaRPr kumimoji="0" lang="zh-CN" altLang="en-US" sz="2800" b="1" kern="1200" cap="none" spc="0" normalizeH="0" baseline="0" noProof="0" dirty="0" err="1">
              <a:solidFill>
                <a:schemeClr val="accent3">
                  <a:lumMod val="75000"/>
                </a:schemeClr>
              </a:solidFill>
              <a:latin typeface="微软雅黑" panose="020B0503020204020204" pitchFamily="34" charset="-122"/>
              <a:ea typeface="微软雅黑" panose="020B0503020204020204" pitchFamily="34" charset="-122"/>
              <a:cs typeface="+mn-cs"/>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93800" y="1241425"/>
            <a:ext cx="2712085" cy="4683125"/>
          </a:xfrm>
          <a:prstGeom prst="rect">
            <a:avLst/>
          </a:prstGeom>
        </p:spPr>
      </p:pic>
      <p:sp>
        <p:nvSpPr>
          <p:cNvPr id="3" name="文本框 2"/>
          <p:cNvSpPr txBox="1"/>
          <p:nvPr/>
        </p:nvSpPr>
        <p:spPr>
          <a:xfrm>
            <a:off x="3265805" y="5091430"/>
            <a:ext cx="598805" cy="306705"/>
          </a:xfrm>
          <a:prstGeom prst="rect">
            <a:avLst/>
          </a:prstGeom>
          <a:noFill/>
        </p:spPr>
        <p:txBody>
          <a:bodyPr wrap="square" rtlCol="0">
            <a:spAutoFit/>
          </a:bodyPr>
          <a:lstStyle/>
          <a:p>
            <a:r>
              <a:rPr lang="en-US" altLang="zh-CN" sz="1400" dirty="0">
                <a:solidFill>
                  <a:srgbClr val="FF0000"/>
                </a:solidFill>
                <a:latin typeface="微软雅黑" panose="020B0503020204020204" pitchFamily="34" charset="-122"/>
                <a:ea typeface="微软雅黑" panose="020B0503020204020204" pitchFamily="34" charset="-122"/>
              </a:rPr>
              <a:t> 1</a:t>
            </a:r>
            <a:endParaRPr lang="en-US" altLang="zh-CN" sz="1400" dirty="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2421890" y="2578100"/>
            <a:ext cx="598805" cy="306705"/>
          </a:xfrm>
          <a:prstGeom prst="rect">
            <a:avLst/>
          </a:prstGeom>
          <a:noFill/>
        </p:spPr>
        <p:txBody>
          <a:bodyPr wrap="square" rtlCol="0">
            <a:spAutoFit/>
          </a:bodyPr>
          <a:lstStyle/>
          <a:p>
            <a:r>
              <a:rPr lang="en-US" altLang="zh-CN" sz="1400">
                <a:solidFill>
                  <a:srgbClr val="FF0000"/>
                </a:solidFill>
                <a:latin typeface="微软雅黑" panose="020B0503020204020204" pitchFamily="34" charset="-122"/>
                <a:ea typeface="微软雅黑" panose="020B0503020204020204" pitchFamily="34" charset="-122"/>
              </a:rPr>
              <a:t>2</a:t>
            </a:r>
            <a:endParaRPr lang="en-US" altLang="zh-CN" sz="1400">
              <a:solidFill>
                <a:srgbClr val="FF0000"/>
              </a:solidFill>
              <a:latin typeface="微软雅黑" panose="020B0503020204020204" pitchFamily="34" charset="-122"/>
              <a:ea typeface="微软雅黑" panose="020B0503020204020204" pitchFamily="34" charset="-122"/>
            </a:endParaRPr>
          </a:p>
        </p:txBody>
      </p:sp>
      <p:sp>
        <p:nvSpPr>
          <p:cNvPr id="9" name="圆角矩形 8"/>
          <p:cNvSpPr/>
          <p:nvPr/>
        </p:nvSpPr>
        <p:spPr>
          <a:xfrm>
            <a:off x="2113280" y="1938020"/>
            <a:ext cx="935990" cy="5759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926705" y="1262970"/>
            <a:ext cx="2945130" cy="2585323"/>
          </a:xfrm>
          <a:prstGeom prst="rect">
            <a:avLst/>
          </a:prstGeom>
          <a:solidFill>
            <a:schemeClr val="accent5">
              <a:lumMod val="20000"/>
              <a:lumOff val="80000"/>
            </a:schemeClr>
          </a:solidFill>
        </p:spPr>
        <p:txBody>
          <a:bodyPr wrap="square" rtlCol="0">
            <a:spAutoFit/>
          </a:bodyPr>
          <a:lstStyle/>
          <a:p>
            <a:pPr>
              <a:lnSpc>
                <a:spcPct val="150000"/>
              </a:lnSpc>
            </a:pPr>
            <a:r>
              <a:rPr lang="zh-CN" altLang="en-US" dirty="0" smtClean="0">
                <a:solidFill>
                  <a:srgbClr val="FF0000"/>
                </a:solidFill>
                <a:latin typeface="+mn-ea"/>
              </a:rPr>
              <a:t>初次</a:t>
            </a:r>
            <a:r>
              <a:rPr lang="zh-CN" altLang="en-US" dirty="0" smtClean="0">
                <a:latin typeface="+mn-ea"/>
              </a:rPr>
              <a:t>学习智慧树课程的学生，请</a:t>
            </a:r>
            <a:r>
              <a:rPr lang="en-US" altLang="zh-CN" dirty="0" smtClean="0">
                <a:latin typeface="+mn-ea"/>
              </a:rPr>
              <a:t>1</a:t>
            </a:r>
            <a:r>
              <a:rPr lang="zh-CN" altLang="en-US" dirty="0" smtClean="0">
                <a:latin typeface="+mn-ea"/>
              </a:rPr>
              <a:t>、选择</a:t>
            </a:r>
            <a:r>
              <a:rPr lang="zh-CN" altLang="en-US" dirty="0" smtClean="0">
                <a:solidFill>
                  <a:srgbClr val="FF0000"/>
                </a:solidFill>
                <a:latin typeface="+mn-ea"/>
              </a:rPr>
              <a:t>“学号”登录</a:t>
            </a:r>
            <a:r>
              <a:rPr lang="zh-CN" altLang="en-US" dirty="0" smtClean="0">
                <a:latin typeface="+mn-ea"/>
              </a:rPr>
              <a:t>，初始</a:t>
            </a:r>
            <a:r>
              <a:rPr lang="zh-CN" altLang="en-US" dirty="0" smtClean="0">
                <a:solidFill>
                  <a:srgbClr val="FF0000"/>
                </a:solidFill>
                <a:latin typeface="+mn-ea"/>
              </a:rPr>
              <a:t>密码</a:t>
            </a:r>
            <a:r>
              <a:rPr lang="en-US" altLang="zh-CN" dirty="0" smtClean="0">
                <a:solidFill>
                  <a:srgbClr val="FF0000"/>
                </a:solidFill>
                <a:latin typeface="+mn-ea"/>
              </a:rPr>
              <a:t>123456</a:t>
            </a:r>
            <a:r>
              <a:rPr lang="zh-CN" altLang="en-US" dirty="0" smtClean="0">
                <a:latin typeface="+mn-ea"/>
              </a:rPr>
              <a:t>；</a:t>
            </a:r>
            <a:r>
              <a:rPr lang="en-US" altLang="zh-CN" dirty="0" smtClean="0">
                <a:latin typeface="+mn-ea"/>
              </a:rPr>
              <a:t>2</a:t>
            </a:r>
            <a:r>
              <a:rPr lang="zh-CN" altLang="en-US" dirty="0" smtClean="0">
                <a:latin typeface="+mn-ea"/>
              </a:rPr>
              <a:t>、按照提示验证姓名首字；</a:t>
            </a:r>
            <a:r>
              <a:rPr lang="en-US" altLang="zh-CN" dirty="0" smtClean="0">
                <a:latin typeface="+mn-ea"/>
              </a:rPr>
              <a:t>3</a:t>
            </a:r>
            <a:r>
              <a:rPr lang="zh-CN" altLang="en-US" dirty="0" smtClean="0">
                <a:latin typeface="+mn-ea"/>
              </a:rPr>
              <a:t>、绑定正确手机号；</a:t>
            </a:r>
            <a:r>
              <a:rPr lang="en-US" altLang="zh-CN" dirty="0" smtClean="0">
                <a:latin typeface="+mn-ea"/>
              </a:rPr>
              <a:t>4</a:t>
            </a:r>
            <a:r>
              <a:rPr lang="zh-CN" altLang="en-US" dirty="0" smtClean="0">
                <a:latin typeface="+mn-ea"/>
              </a:rPr>
              <a:t>、最后确认课程即可！</a:t>
            </a:r>
            <a:endParaRPr lang="zh-CN" altLang="en-US" dirty="0" smtClean="0">
              <a:latin typeface="+mn-ea"/>
            </a:endParaRPr>
          </a:p>
        </p:txBody>
      </p:sp>
      <p:sp>
        <p:nvSpPr>
          <p:cNvPr id="13" name="文本框 12"/>
          <p:cNvSpPr txBox="1"/>
          <p:nvPr/>
        </p:nvSpPr>
        <p:spPr>
          <a:xfrm>
            <a:off x="2867025" y="361950"/>
            <a:ext cx="3156967" cy="523220"/>
          </a:xfrm>
          <a:prstGeom prst="rect">
            <a:avLst/>
          </a:prstGeom>
          <a:solidFill>
            <a:srgbClr val="FFC000"/>
          </a:solidFill>
        </p:spPr>
        <p:txBody>
          <a:bodyPr wrap="square">
            <a:spAutoFit/>
          </a:bodyPr>
          <a:lstStyle/>
          <a:p>
            <a:pPr marR="0" defTabSz="914400" eaLnBrk="1" fontAlgn="auto" hangingPunct="1">
              <a:spcBef>
                <a:spcPts val="0"/>
              </a:spcBef>
              <a:spcAft>
                <a:spcPts val="0"/>
              </a:spcAft>
              <a:buClrTx/>
              <a:buSzTx/>
              <a:buFontTx/>
              <a:buNone/>
              <a:defRPr/>
            </a:pPr>
            <a:r>
              <a:rPr kumimoji="0" lang="en-US" altLang="zh-CN" sz="2800" b="1" kern="1200" cap="none" spc="0" normalizeH="0" baseline="0" noProof="0" dirty="0" err="1">
                <a:solidFill>
                  <a:schemeClr val="accent3">
                    <a:lumMod val="75000"/>
                  </a:schemeClr>
                </a:solidFill>
                <a:latin typeface="微软雅黑" panose="020B0503020204020204" pitchFamily="34" charset="-122"/>
                <a:ea typeface="微软雅黑" panose="020B0503020204020204" pitchFamily="34" charset="-122"/>
                <a:cs typeface="+mn-cs"/>
                <a:sym typeface="+mn-ea"/>
              </a:rPr>
              <a:t>  </a:t>
            </a:r>
            <a:r>
              <a:rPr kumimoji="0" lang="zh-CN" altLang="en-US" sz="2800" b="1" kern="1200" cap="none" spc="0" normalizeH="0" baseline="0" noProof="0" dirty="0">
                <a:solidFill>
                  <a:schemeClr val="accent3">
                    <a:lumMod val="75000"/>
                  </a:schemeClr>
                </a:solidFill>
                <a:latin typeface="微软雅黑" panose="020B0503020204020204" pitchFamily="34" charset="-122"/>
                <a:ea typeface="微软雅黑" panose="020B0503020204020204" pitchFamily="34" charset="-122"/>
                <a:cs typeface="+mn-cs"/>
                <a:sym typeface="+mn-ea"/>
              </a:rPr>
              <a:t>登录</a:t>
            </a:r>
            <a:r>
              <a:rPr kumimoji="0" lang="zh-CN" altLang="en-US" sz="2800" b="1" kern="1200" cap="none" spc="0" normalizeH="0" baseline="0" noProof="0" dirty="0" smtClean="0">
                <a:solidFill>
                  <a:schemeClr val="accent3">
                    <a:lumMod val="75000"/>
                  </a:schemeClr>
                </a:solidFill>
                <a:latin typeface="微软雅黑" panose="020B0503020204020204" pitchFamily="34" charset="-122"/>
                <a:ea typeface="微软雅黑" panose="020B0503020204020204" pitchFamily="34" charset="-122"/>
                <a:cs typeface="+mn-cs"/>
                <a:sym typeface="+mn-ea"/>
              </a:rPr>
              <a:t>方式</a:t>
            </a:r>
            <a:r>
              <a:rPr kumimoji="0" lang="en-US" altLang="zh-CN" sz="2800" b="1" kern="1200" cap="none" spc="0" normalizeH="0" baseline="0" noProof="0" dirty="0" smtClean="0">
                <a:solidFill>
                  <a:schemeClr val="accent3">
                    <a:lumMod val="75000"/>
                  </a:schemeClr>
                </a:solidFill>
                <a:latin typeface="微软雅黑" panose="020B0503020204020204" pitchFamily="34" charset="-122"/>
                <a:ea typeface="微软雅黑" panose="020B0503020204020204" pitchFamily="34" charset="-122"/>
                <a:cs typeface="+mn-cs"/>
                <a:sym typeface="+mn-ea"/>
              </a:rPr>
              <a:t>—</a:t>
            </a:r>
            <a:r>
              <a:rPr kumimoji="0" lang="zh-CN" altLang="en-US" sz="2000" b="1" kern="1200" cap="none" spc="0" normalizeH="0" baseline="0" noProof="0" dirty="0" smtClean="0">
                <a:solidFill>
                  <a:schemeClr val="accent3">
                    <a:lumMod val="75000"/>
                  </a:schemeClr>
                </a:solidFill>
                <a:latin typeface="微软雅黑" panose="020B0503020204020204" pitchFamily="34" charset="-122"/>
                <a:ea typeface="微软雅黑" panose="020B0503020204020204" pitchFamily="34" charset="-122"/>
                <a:cs typeface="+mn-cs"/>
                <a:sym typeface="+mn-ea"/>
              </a:rPr>
              <a:t>手机端</a:t>
            </a:r>
            <a:endParaRPr kumimoji="0" lang="zh-CN" altLang="en-US" sz="2800" b="1" kern="1200" cap="none" spc="0" normalizeH="0" baseline="0" noProof="0" dirty="0">
              <a:solidFill>
                <a:schemeClr val="accent3">
                  <a:lumMod val="75000"/>
                </a:schemeClr>
              </a:solidFill>
              <a:latin typeface="微软雅黑" panose="020B0503020204020204" pitchFamily="34" charset="-122"/>
              <a:ea typeface="微软雅黑" panose="020B0503020204020204" pitchFamily="34" charset="-122"/>
              <a:cs typeface="+mn-cs"/>
              <a:sym typeface="+mn-ea"/>
            </a:endParaRPr>
          </a:p>
        </p:txBody>
      </p:sp>
      <p:pic>
        <p:nvPicPr>
          <p:cNvPr id="10" name="图片 9" descr="学号 - 副本"/>
          <p:cNvPicPr>
            <a:picLocks noChangeAspect="1"/>
          </p:cNvPicPr>
          <p:nvPr/>
        </p:nvPicPr>
        <p:blipFill>
          <a:blip r:embed="rId2"/>
          <a:srcRect l="6190" t="54" r="6190" b="54"/>
          <a:stretch>
            <a:fillRect/>
          </a:stretch>
        </p:blipFill>
        <p:spPr>
          <a:xfrm>
            <a:off x="4825365" y="1255774"/>
            <a:ext cx="2566780" cy="4668776"/>
          </a:xfrm>
          <a:prstGeom prst="rect">
            <a:avLst/>
          </a:prstGeom>
          <a:ln w="12700" cmpd="sng">
            <a:solidFill>
              <a:schemeClr val="accent6">
                <a:lumMod val="20000"/>
                <a:lumOff val="80000"/>
              </a:schemeClr>
            </a:solidFill>
            <a:prstDash val="solid"/>
          </a:ln>
        </p:spPr>
      </p:pic>
      <p:sp>
        <p:nvSpPr>
          <p:cNvPr id="14" name="圆角矩形 13"/>
          <p:cNvSpPr/>
          <p:nvPr/>
        </p:nvSpPr>
        <p:spPr>
          <a:xfrm>
            <a:off x="6168009" y="2492896"/>
            <a:ext cx="1080120" cy="490860"/>
          </a:xfrm>
          <a:prstGeom prst="round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408666" y="3137393"/>
            <a:ext cx="598805" cy="306705"/>
          </a:xfrm>
          <a:prstGeom prst="rect">
            <a:avLst/>
          </a:prstGeom>
          <a:noFill/>
        </p:spPr>
        <p:txBody>
          <a:bodyPr wrap="square" rtlCol="0">
            <a:spAutoFit/>
          </a:bodyPr>
          <a:lstStyle/>
          <a:p>
            <a:r>
              <a:rPr lang="en-US" altLang="zh-CN" sz="1400" dirty="0">
                <a:solidFill>
                  <a:srgbClr val="FF0000"/>
                </a:solidFill>
                <a:latin typeface="微软雅黑" panose="020B0503020204020204" pitchFamily="34" charset="-122"/>
                <a:ea typeface="微软雅黑" panose="020B0503020204020204" pitchFamily="34" charset="-122"/>
              </a:rPr>
              <a:t> </a:t>
            </a:r>
            <a:r>
              <a:rPr lang="en-US" altLang="zh-CN" sz="1400" dirty="0" smtClean="0">
                <a:solidFill>
                  <a:srgbClr val="FF0000"/>
                </a:solidFill>
                <a:latin typeface="微软雅黑" panose="020B0503020204020204" pitchFamily="34" charset="-122"/>
                <a:ea typeface="微软雅黑" panose="020B0503020204020204" pitchFamily="34" charset="-122"/>
              </a:rPr>
              <a:t>3</a:t>
            </a:r>
            <a:endParaRPr lang="en-US" altLang="zh-CN" sz="1400" dirty="0">
              <a:solidFill>
                <a:srgbClr val="FF00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926705" y="4029692"/>
            <a:ext cx="2945130" cy="1754326"/>
          </a:xfrm>
          <a:prstGeom prst="rect">
            <a:avLst/>
          </a:prstGeom>
          <a:solidFill>
            <a:schemeClr val="accent5">
              <a:lumMod val="20000"/>
              <a:lumOff val="80000"/>
            </a:schemeClr>
          </a:solidFill>
        </p:spPr>
        <p:txBody>
          <a:bodyPr wrap="square" rtlCol="0">
            <a:spAutoFit/>
          </a:bodyPr>
          <a:lstStyle/>
          <a:p>
            <a:pPr>
              <a:lnSpc>
                <a:spcPct val="150000"/>
              </a:lnSpc>
            </a:pPr>
            <a:r>
              <a:rPr lang="zh-CN" altLang="en-US" dirty="0" smtClean="0">
                <a:solidFill>
                  <a:srgbClr val="FF0000"/>
                </a:solidFill>
                <a:latin typeface="+mn-ea"/>
              </a:rPr>
              <a:t>已有账号</a:t>
            </a:r>
            <a:r>
              <a:rPr lang="zh-CN" altLang="en-US" dirty="0" smtClean="0">
                <a:latin typeface="+mn-ea"/>
              </a:rPr>
              <a:t>的学生，可以选择学号或者已经绑定的手机号登录，登录之后确认课程即可开始学习！</a:t>
            </a:r>
            <a:endParaRPr lang="zh-CN" altLang="en-US" dirty="0" smtClean="0">
              <a:latin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867025" y="361950"/>
            <a:ext cx="3156967" cy="523220"/>
          </a:xfrm>
          <a:prstGeom prst="rect">
            <a:avLst/>
          </a:prstGeom>
          <a:solidFill>
            <a:srgbClr val="FFC000"/>
          </a:solidFill>
        </p:spPr>
        <p:txBody>
          <a:bodyPr wrap="square">
            <a:spAutoFit/>
          </a:bodyPr>
          <a:lstStyle/>
          <a:p>
            <a:pPr marR="0" defTabSz="914400" eaLnBrk="1" fontAlgn="auto" hangingPunct="1">
              <a:spcBef>
                <a:spcPts val="0"/>
              </a:spcBef>
              <a:spcAft>
                <a:spcPts val="0"/>
              </a:spcAft>
              <a:buClrTx/>
              <a:buSzTx/>
              <a:buFontTx/>
              <a:buNone/>
              <a:defRPr/>
            </a:pPr>
            <a:r>
              <a:rPr kumimoji="0" lang="en-US" altLang="zh-CN" sz="2800" b="1" kern="1200" cap="none" spc="0" normalizeH="0" baseline="0" noProof="0" dirty="0" err="1">
                <a:solidFill>
                  <a:schemeClr val="accent3">
                    <a:lumMod val="75000"/>
                  </a:schemeClr>
                </a:solidFill>
                <a:latin typeface="微软雅黑" panose="020B0503020204020204" pitchFamily="34" charset="-122"/>
                <a:ea typeface="微软雅黑" panose="020B0503020204020204" pitchFamily="34" charset="-122"/>
                <a:cs typeface="+mn-cs"/>
                <a:sym typeface="+mn-ea"/>
              </a:rPr>
              <a:t>  </a:t>
            </a:r>
            <a:r>
              <a:rPr kumimoji="0" lang="zh-CN" altLang="en-US" sz="2800" b="1" kern="1200" cap="none" spc="0" normalizeH="0" baseline="0" noProof="0" dirty="0">
                <a:solidFill>
                  <a:schemeClr val="accent3">
                    <a:lumMod val="75000"/>
                  </a:schemeClr>
                </a:solidFill>
                <a:latin typeface="微软雅黑" panose="020B0503020204020204" pitchFamily="34" charset="-122"/>
                <a:ea typeface="微软雅黑" panose="020B0503020204020204" pitchFamily="34" charset="-122"/>
                <a:cs typeface="+mn-cs"/>
                <a:sym typeface="+mn-ea"/>
              </a:rPr>
              <a:t>登录</a:t>
            </a:r>
            <a:r>
              <a:rPr kumimoji="0" lang="zh-CN" altLang="en-US" sz="2800" b="1" kern="1200" cap="none" spc="0" normalizeH="0" baseline="0" noProof="0" dirty="0" smtClean="0">
                <a:solidFill>
                  <a:schemeClr val="accent3">
                    <a:lumMod val="75000"/>
                  </a:schemeClr>
                </a:solidFill>
                <a:latin typeface="微软雅黑" panose="020B0503020204020204" pitchFamily="34" charset="-122"/>
                <a:ea typeface="微软雅黑" panose="020B0503020204020204" pitchFamily="34" charset="-122"/>
                <a:cs typeface="+mn-cs"/>
                <a:sym typeface="+mn-ea"/>
              </a:rPr>
              <a:t>方式</a:t>
            </a:r>
            <a:r>
              <a:rPr kumimoji="0" lang="en-US" altLang="zh-CN" sz="2800" b="1" kern="1200" cap="none" spc="0" normalizeH="0" baseline="0" noProof="0" dirty="0" smtClean="0">
                <a:solidFill>
                  <a:schemeClr val="accent3">
                    <a:lumMod val="75000"/>
                  </a:schemeClr>
                </a:solidFill>
                <a:latin typeface="微软雅黑" panose="020B0503020204020204" pitchFamily="34" charset="-122"/>
                <a:ea typeface="微软雅黑" panose="020B0503020204020204" pitchFamily="34" charset="-122"/>
                <a:cs typeface="+mn-cs"/>
                <a:sym typeface="+mn-ea"/>
              </a:rPr>
              <a:t>—</a:t>
            </a:r>
            <a:r>
              <a:rPr kumimoji="0" lang="zh-CN" altLang="en-US" sz="2000" b="1" kern="1200" cap="none" spc="0" normalizeH="0" baseline="0" noProof="0" dirty="0" smtClean="0">
                <a:solidFill>
                  <a:schemeClr val="accent3">
                    <a:lumMod val="75000"/>
                  </a:schemeClr>
                </a:solidFill>
                <a:latin typeface="微软雅黑" panose="020B0503020204020204" pitchFamily="34" charset="-122"/>
                <a:ea typeface="微软雅黑" panose="020B0503020204020204" pitchFamily="34" charset="-122"/>
                <a:cs typeface="+mn-cs"/>
                <a:sym typeface="+mn-ea"/>
              </a:rPr>
              <a:t>手机端</a:t>
            </a:r>
            <a:endParaRPr kumimoji="0" lang="zh-CN" altLang="en-US" sz="2800" b="1" kern="1200" cap="none" spc="0" normalizeH="0" baseline="0" noProof="0" dirty="0">
              <a:solidFill>
                <a:schemeClr val="accent3">
                  <a:lumMod val="75000"/>
                </a:schemeClr>
              </a:solidFill>
              <a:latin typeface="微软雅黑" panose="020B0503020204020204" pitchFamily="34" charset="-122"/>
              <a:ea typeface="微软雅黑" panose="020B0503020204020204" pitchFamily="34" charset="-122"/>
              <a:cs typeface="+mn-cs"/>
              <a:sym typeface="+mn-ea"/>
            </a:endParaRPr>
          </a:p>
        </p:txBody>
      </p:sp>
      <p:pic>
        <p:nvPicPr>
          <p:cNvPr id="2" name="图片 1" descr="148671301C96B45B7B809F4B6D78E1A9"/>
          <p:cNvPicPr>
            <a:picLocks noChangeAspect="1"/>
          </p:cNvPicPr>
          <p:nvPr/>
        </p:nvPicPr>
        <p:blipFill>
          <a:blip r:embed="rId1"/>
          <a:stretch>
            <a:fillRect/>
          </a:stretch>
        </p:blipFill>
        <p:spPr>
          <a:xfrm>
            <a:off x="504825" y="1195070"/>
            <a:ext cx="3112770" cy="5537835"/>
          </a:xfrm>
          <a:prstGeom prst="rect">
            <a:avLst/>
          </a:prstGeom>
        </p:spPr>
      </p:pic>
      <p:pic>
        <p:nvPicPr>
          <p:cNvPr id="3" name="图片 2"/>
          <p:cNvPicPr>
            <a:picLocks noChangeAspect="1"/>
          </p:cNvPicPr>
          <p:nvPr/>
        </p:nvPicPr>
        <p:blipFill>
          <a:blip r:embed="rId2"/>
          <a:stretch>
            <a:fillRect/>
          </a:stretch>
        </p:blipFill>
        <p:spPr>
          <a:xfrm>
            <a:off x="5887720" y="1129665"/>
            <a:ext cx="3188970" cy="5921375"/>
          </a:xfrm>
          <a:prstGeom prst="rect">
            <a:avLst/>
          </a:prstGeom>
        </p:spPr>
      </p:pic>
      <p:sp>
        <p:nvSpPr>
          <p:cNvPr id="9" name="圆角矩形 8"/>
          <p:cNvSpPr/>
          <p:nvPr/>
        </p:nvSpPr>
        <p:spPr>
          <a:xfrm>
            <a:off x="929005" y="3121025"/>
            <a:ext cx="2265045" cy="615950"/>
          </a:xfrm>
          <a:prstGeom prst="round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452870" y="6168390"/>
            <a:ext cx="2018030" cy="492760"/>
          </a:xfrm>
          <a:prstGeom prst="round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867025" y="5411470"/>
            <a:ext cx="2164080" cy="922020"/>
          </a:xfrm>
          <a:prstGeom prst="rect">
            <a:avLst/>
          </a:prstGeom>
          <a:solidFill>
            <a:schemeClr val="accent5">
              <a:lumMod val="20000"/>
              <a:lumOff val="80000"/>
            </a:schemeClr>
          </a:solidFill>
        </p:spPr>
        <p:txBody>
          <a:bodyPr wrap="square" rtlCol="0">
            <a:spAutoFit/>
          </a:bodyPr>
          <a:lstStyle/>
          <a:p>
            <a:pPr>
              <a:lnSpc>
                <a:spcPct val="150000"/>
              </a:lnSpc>
            </a:pPr>
            <a:r>
              <a:rPr lang="zh-CN" altLang="en-US" b="1" dirty="0" smtClean="0">
                <a:solidFill>
                  <a:schemeClr val="tx1"/>
                </a:solidFill>
                <a:latin typeface="+mn-ea"/>
              </a:rPr>
              <a:t>点击</a:t>
            </a:r>
            <a:r>
              <a:rPr lang="en-US" altLang="zh-CN" b="1" dirty="0" smtClean="0">
                <a:solidFill>
                  <a:schemeClr val="tx1"/>
                </a:solidFill>
                <a:latin typeface="+mn-ea"/>
              </a:rPr>
              <a:t>“</a:t>
            </a:r>
            <a:r>
              <a:rPr lang="zh-CN" altLang="en-US" b="1" dirty="0" smtClean="0">
                <a:solidFill>
                  <a:srgbClr val="FF0000"/>
                </a:solidFill>
                <a:latin typeface="+mn-ea"/>
              </a:rPr>
              <a:t>确认</a:t>
            </a:r>
            <a:r>
              <a:rPr lang="en-US" altLang="zh-CN" b="1" dirty="0" smtClean="0">
                <a:solidFill>
                  <a:schemeClr val="tx1"/>
                </a:solidFill>
                <a:latin typeface="+mn-ea"/>
              </a:rPr>
              <a:t>”</a:t>
            </a:r>
            <a:r>
              <a:rPr lang="zh-CN" altLang="en-US" b="1" dirty="0" smtClean="0">
                <a:solidFill>
                  <a:schemeClr val="tx1"/>
                </a:solidFill>
                <a:latin typeface="+mn-ea"/>
              </a:rPr>
              <a:t>即确认完毕课程！</a:t>
            </a:r>
            <a:endParaRPr lang="zh-CN" altLang="en-US" b="1" dirty="0" smtClean="0">
              <a:solidFill>
                <a:schemeClr val="tx1"/>
              </a:solidFill>
              <a:latin typeface="+mn-ea"/>
            </a:endParaRPr>
          </a:p>
        </p:txBody>
      </p:sp>
      <p:sp>
        <p:nvSpPr>
          <p:cNvPr id="5" name="文本框 4"/>
          <p:cNvSpPr txBox="1"/>
          <p:nvPr/>
        </p:nvSpPr>
        <p:spPr>
          <a:xfrm>
            <a:off x="9312275" y="2254885"/>
            <a:ext cx="2465705" cy="1751965"/>
          </a:xfrm>
          <a:prstGeom prst="rect">
            <a:avLst/>
          </a:prstGeom>
          <a:solidFill>
            <a:schemeClr val="accent5">
              <a:lumMod val="20000"/>
              <a:lumOff val="80000"/>
            </a:schemeClr>
          </a:solidFill>
        </p:spPr>
        <p:txBody>
          <a:bodyPr wrap="square" rtlCol="0">
            <a:spAutoFit/>
          </a:bodyPr>
          <a:lstStyle/>
          <a:p>
            <a:pPr>
              <a:lnSpc>
                <a:spcPct val="120000"/>
              </a:lnSpc>
            </a:pPr>
            <a:r>
              <a:rPr lang="zh-CN" altLang="en-US" b="1" dirty="0" smtClean="0">
                <a:solidFill>
                  <a:srgbClr val="FF0000"/>
                </a:solidFill>
                <a:sym typeface="+mn-ea"/>
              </a:rPr>
              <a:t>不开通</a:t>
            </a:r>
            <a:r>
              <a:rPr lang="en-US" altLang="zh-CN" b="1" dirty="0" smtClean="0">
                <a:sym typeface="+mn-ea"/>
              </a:rPr>
              <a:t>“</a:t>
            </a:r>
            <a:r>
              <a:rPr lang="zh-CN" altLang="en-US" b="1" dirty="0" smtClean="0">
                <a:sym typeface="+mn-ea"/>
              </a:rPr>
              <a:t>知到</a:t>
            </a:r>
            <a:r>
              <a:rPr lang="en-US" altLang="zh-CN" b="1" dirty="0" smtClean="0">
                <a:sym typeface="+mn-ea"/>
              </a:rPr>
              <a:t>VIP”</a:t>
            </a:r>
            <a:r>
              <a:rPr lang="zh-CN" altLang="en-US" b="1" dirty="0" smtClean="0">
                <a:solidFill>
                  <a:srgbClr val="FF0000"/>
                </a:solidFill>
                <a:sym typeface="+mn-ea"/>
              </a:rPr>
              <a:t>不影响</a:t>
            </a:r>
            <a:r>
              <a:rPr lang="zh-CN" altLang="en-US" b="1" dirty="0" smtClean="0">
                <a:sym typeface="+mn-ea"/>
              </a:rPr>
              <a:t>同学们</a:t>
            </a:r>
            <a:r>
              <a:rPr lang="zh-CN" altLang="en-US" b="1" dirty="0" smtClean="0">
                <a:solidFill>
                  <a:srgbClr val="FF0000"/>
                </a:solidFill>
                <a:sym typeface="+mn-ea"/>
              </a:rPr>
              <a:t>学习</a:t>
            </a:r>
            <a:r>
              <a:rPr lang="zh-CN" altLang="en-US" b="1" dirty="0" smtClean="0">
                <a:sym typeface="+mn-ea"/>
              </a:rPr>
              <a:t>在学校教务系统选择的</a:t>
            </a:r>
            <a:r>
              <a:rPr lang="zh-CN" altLang="en-US" b="1" dirty="0" smtClean="0">
                <a:solidFill>
                  <a:srgbClr val="FF0000"/>
                </a:solidFill>
                <a:sym typeface="+mn-ea"/>
              </a:rPr>
              <a:t>选修课</a:t>
            </a:r>
            <a:r>
              <a:rPr lang="zh-CN" altLang="en-US" b="1" dirty="0" smtClean="0">
                <a:sym typeface="+mn-ea"/>
              </a:rPr>
              <a:t>，</a:t>
            </a:r>
            <a:r>
              <a:rPr lang="zh-CN" altLang="en-US" b="1" dirty="0" smtClean="0">
                <a:solidFill>
                  <a:srgbClr val="FF0000"/>
                </a:solidFill>
                <a:sym typeface="+mn-ea"/>
              </a:rPr>
              <a:t>可直接选择</a:t>
            </a:r>
            <a:r>
              <a:rPr lang="en-US" altLang="zh-CN" b="1" dirty="0" smtClean="0">
                <a:solidFill>
                  <a:srgbClr val="FF0000"/>
                </a:solidFill>
                <a:sym typeface="+mn-ea"/>
              </a:rPr>
              <a:t>“</a:t>
            </a:r>
            <a:r>
              <a:rPr lang="zh-CN" altLang="en-US" b="1" dirty="0" smtClean="0">
                <a:solidFill>
                  <a:srgbClr val="FF0000"/>
                </a:solidFill>
                <a:sym typeface="+mn-ea"/>
              </a:rPr>
              <a:t>放弃离开，永久放弃</a:t>
            </a:r>
            <a:r>
              <a:rPr lang="en-US" altLang="zh-CN" b="1" dirty="0" smtClean="0">
                <a:solidFill>
                  <a:srgbClr val="FF0000"/>
                </a:solidFill>
                <a:sym typeface="+mn-ea"/>
              </a:rPr>
              <a:t>”</a:t>
            </a:r>
            <a:endParaRPr lang="zh-CN" altLang="en-US" dirty="0" smtClean="0">
              <a:solidFill>
                <a:srgbClr val="FF0000"/>
              </a:solidFill>
              <a:latin typeface="+mn-ea"/>
            </a:endParaRPr>
          </a:p>
        </p:txBody>
      </p:sp>
      <p:cxnSp>
        <p:nvCxnSpPr>
          <p:cNvPr id="7" name="直接箭头连接符 6"/>
          <p:cNvCxnSpPr/>
          <p:nvPr/>
        </p:nvCxnSpPr>
        <p:spPr>
          <a:xfrm flipH="1">
            <a:off x="8543925" y="4289425"/>
            <a:ext cx="1302385" cy="187579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flipV="1">
            <a:off x="2855595" y="3861435"/>
            <a:ext cx="1093470" cy="147828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75410" y="1179195"/>
            <a:ext cx="9329102" cy="507831"/>
          </a:xfrm>
          <a:prstGeom prst="rect">
            <a:avLst/>
          </a:prstGeom>
          <a:noFill/>
        </p:spPr>
        <p:txBody>
          <a:bodyPr wrap="square" rtlCol="0" anchor="t">
            <a:spAutoFit/>
          </a:bodyPr>
          <a:lstStyle/>
          <a:p>
            <a:pPr eaLnBrk="1" hangingPunct="1">
              <a:lnSpc>
                <a:spcPct val="150000"/>
              </a:lnSpc>
            </a:pPr>
            <a:r>
              <a:rPr lang="zh-CN" altLang="en-US" b="1" dirty="0">
                <a:latin typeface="微软雅黑" panose="020B0503020204020204" pitchFamily="34" charset="-122"/>
                <a:ea typeface="微软雅黑" panose="020B0503020204020204" pitchFamily="34" charset="-122"/>
                <a:sym typeface="+mn-ea"/>
              </a:rPr>
              <a:t>电脑（</a:t>
            </a:r>
            <a:r>
              <a:rPr lang="en-US" altLang="zh-CN" b="1" dirty="0">
                <a:latin typeface="微软雅黑" panose="020B0503020204020204" pitchFamily="34" charset="-122"/>
                <a:ea typeface="微软雅黑" panose="020B0503020204020204" pitchFamily="34" charset="-122"/>
                <a:sym typeface="+mn-ea"/>
              </a:rPr>
              <a:t>PC</a:t>
            </a:r>
            <a:r>
              <a:rPr lang="zh-CN" altLang="en-US" b="1" dirty="0">
                <a:latin typeface="微软雅黑" panose="020B0503020204020204" pitchFamily="34" charset="-122"/>
                <a:ea typeface="微软雅黑" panose="020B0503020204020204" pitchFamily="34" charset="-122"/>
                <a:sym typeface="+mn-ea"/>
              </a:rPr>
              <a:t>）端 </a:t>
            </a:r>
            <a:r>
              <a:rPr lang="zh-CN" altLang="en-US" dirty="0">
                <a:latin typeface="微软雅黑" panose="020B0503020204020204" pitchFamily="34" charset="-122"/>
                <a:ea typeface="微软雅黑" panose="020B0503020204020204" pitchFamily="34" charset="-122"/>
                <a:sym typeface="+mn-ea"/>
              </a:rPr>
              <a:t>需要在浏览器中输入网址  </a:t>
            </a:r>
            <a:r>
              <a:rPr lang="en-US" altLang="zh-CN" dirty="0">
                <a:solidFill>
                  <a:srgbClr val="FF0000"/>
                </a:solidFill>
                <a:latin typeface="微软雅黑" panose="020B0503020204020204" pitchFamily="34" charset="-122"/>
                <a:ea typeface="微软雅黑" panose="020B0503020204020204" pitchFamily="34" charset="-122"/>
                <a:sym typeface="+mn-ea"/>
              </a:rPr>
              <a:t>www.zhihuishu.com </a:t>
            </a:r>
            <a:r>
              <a:rPr lang="zh-CN" altLang="en-US" dirty="0">
                <a:latin typeface="微软雅黑" panose="020B0503020204020204" pitchFamily="34" charset="-122"/>
                <a:ea typeface="微软雅黑" panose="020B0503020204020204" pitchFamily="34" charset="-122"/>
                <a:sym typeface="+mn-ea"/>
              </a:rPr>
              <a:t>点击右上角</a:t>
            </a:r>
            <a:r>
              <a:rPr lang="en-US" altLang="zh-CN" dirty="0">
                <a:solidFill>
                  <a:srgbClr val="FF0000"/>
                </a:solidFill>
                <a:latin typeface="微软雅黑" panose="020B0503020204020204" pitchFamily="34" charset="-122"/>
                <a:ea typeface="微软雅黑" panose="020B0503020204020204" pitchFamily="34" charset="-122"/>
                <a:sym typeface="+mn-ea"/>
              </a:rPr>
              <a:t>“</a:t>
            </a:r>
            <a:r>
              <a:rPr lang="zh-CN" altLang="en-US" dirty="0">
                <a:solidFill>
                  <a:srgbClr val="FF0000"/>
                </a:solidFill>
                <a:latin typeface="微软雅黑" panose="020B0503020204020204" pitchFamily="34" charset="-122"/>
                <a:ea typeface="微软雅黑" panose="020B0503020204020204" pitchFamily="34" charset="-122"/>
                <a:sym typeface="+mn-ea"/>
              </a:rPr>
              <a:t>登录</a:t>
            </a:r>
            <a:r>
              <a:rPr lang="en-US" altLang="zh-CN" dirty="0">
                <a:solidFill>
                  <a:srgbClr val="FF0000"/>
                </a:solidFill>
                <a:latin typeface="微软雅黑" panose="020B0503020204020204" pitchFamily="34" charset="-122"/>
                <a:ea typeface="微软雅黑" panose="020B0503020204020204" pitchFamily="34" charset="-122"/>
                <a:sym typeface="+mn-ea"/>
              </a:rPr>
              <a:t>”</a:t>
            </a:r>
            <a:endParaRPr lang="en-US" altLang="zh-CN" dirty="0">
              <a:solidFill>
                <a:srgbClr val="FF0000"/>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9413240" y="3167380"/>
            <a:ext cx="598805" cy="306705"/>
          </a:xfrm>
          <a:prstGeom prst="rect">
            <a:avLst/>
          </a:prstGeom>
          <a:noFill/>
        </p:spPr>
        <p:txBody>
          <a:bodyPr wrap="square" rtlCol="0">
            <a:spAutoFit/>
          </a:bodyPr>
          <a:lstStyle/>
          <a:p>
            <a:r>
              <a:rPr lang="en-US" altLang="zh-CN" sz="1400">
                <a:solidFill>
                  <a:srgbClr val="FF0000"/>
                </a:solidFill>
                <a:latin typeface="微软雅黑" panose="020B0503020204020204" pitchFamily="34" charset="-122"/>
                <a:ea typeface="微软雅黑" panose="020B0503020204020204" pitchFamily="34" charset="-122"/>
              </a:rPr>
              <a:t> 1</a:t>
            </a:r>
            <a:endParaRPr lang="en-US" altLang="zh-CN" sz="1400">
              <a:solidFill>
                <a:srgbClr val="FF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867025" y="361950"/>
            <a:ext cx="2940943" cy="523220"/>
          </a:xfrm>
          <a:prstGeom prst="rect">
            <a:avLst/>
          </a:prstGeom>
          <a:solidFill>
            <a:srgbClr val="FFC000"/>
          </a:solidFill>
        </p:spPr>
        <p:txBody>
          <a:bodyPr wrap="square">
            <a:spAutoFit/>
          </a:bodyPr>
          <a:lstStyle/>
          <a:p>
            <a:pPr marR="0" defTabSz="914400" eaLnBrk="1" fontAlgn="auto" hangingPunct="1">
              <a:spcBef>
                <a:spcPts val="0"/>
              </a:spcBef>
              <a:spcAft>
                <a:spcPts val="0"/>
              </a:spcAft>
              <a:buClrTx/>
              <a:buSzTx/>
              <a:buFontTx/>
              <a:buNone/>
              <a:defRPr/>
            </a:pPr>
            <a:r>
              <a:rPr kumimoji="0" lang="en-US" altLang="zh-CN" sz="2800" b="1" kern="1200" cap="none" spc="0" normalizeH="0" baseline="0" noProof="0" dirty="0" err="1">
                <a:solidFill>
                  <a:schemeClr val="accent3">
                    <a:lumMod val="75000"/>
                  </a:schemeClr>
                </a:solidFill>
                <a:latin typeface="微软雅黑" panose="020B0503020204020204" pitchFamily="34" charset="-122"/>
                <a:ea typeface="微软雅黑" panose="020B0503020204020204" pitchFamily="34" charset="-122"/>
                <a:cs typeface="+mn-cs"/>
                <a:sym typeface="+mn-ea"/>
              </a:rPr>
              <a:t>  </a:t>
            </a:r>
            <a:r>
              <a:rPr kumimoji="0" lang="zh-CN" altLang="en-US" sz="2800" b="1" kern="1200" cap="none" spc="0" normalizeH="0" baseline="0" noProof="0" dirty="0">
                <a:solidFill>
                  <a:schemeClr val="accent3">
                    <a:lumMod val="75000"/>
                  </a:schemeClr>
                </a:solidFill>
                <a:latin typeface="微软雅黑" panose="020B0503020204020204" pitchFamily="34" charset="-122"/>
                <a:ea typeface="微软雅黑" panose="020B0503020204020204" pitchFamily="34" charset="-122"/>
                <a:cs typeface="+mn-cs"/>
                <a:sym typeface="+mn-ea"/>
              </a:rPr>
              <a:t>登录</a:t>
            </a:r>
            <a:r>
              <a:rPr kumimoji="0" lang="zh-CN" altLang="en-US" sz="2800" b="1" kern="1200" cap="none" spc="0" normalizeH="0" baseline="0" noProof="0" dirty="0" smtClean="0">
                <a:solidFill>
                  <a:schemeClr val="accent3">
                    <a:lumMod val="75000"/>
                  </a:schemeClr>
                </a:solidFill>
                <a:latin typeface="微软雅黑" panose="020B0503020204020204" pitchFamily="34" charset="-122"/>
                <a:ea typeface="微软雅黑" panose="020B0503020204020204" pitchFamily="34" charset="-122"/>
                <a:cs typeface="+mn-cs"/>
                <a:sym typeface="+mn-ea"/>
              </a:rPr>
              <a:t>方式</a:t>
            </a:r>
            <a:r>
              <a:rPr kumimoji="0" lang="en-US" altLang="zh-CN" sz="2800" b="1" kern="1200" cap="none" spc="0" normalizeH="0" baseline="0" noProof="0" dirty="0" smtClean="0">
                <a:solidFill>
                  <a:schemeClr val="accent3">
                    <a:lumMod val="75000"/>
                  </a:schemeClr>
                </a:solidFill>
                <a:latin typeface="微软雅黑" panose="020B0503020204020204" pitchFamily="34" charset="-122"/>
                <a:ea typeface="微软雅黑" panose="020B0503020204020204" pitchFamily="34" charset="-122"/>
                <a:cs typeface="+mn-cs"/>
                <a:sym typeface="+mn-ea"/>
              </a:rPr>
              <a:t>—</a:t>
            </a:r>
            <a:r>
              <a:rPr lang="en-US" altLang="zh-CN" sz="2000" b="1" dirty="0" smtClean="0">
                <a:solidFill>
                  <a:schemeClr val="accent3">
                    <a:lumMod val="75000"/>
                  </a:schemeClr>
                </a:solidFill>
                <a:latin typeface="微软雅黑" panose="020B0503020204020204" pitchFamily="34" charset="-122"/>
                <a:ea typeface="微软雅黑" panose="020B0503020204020204" pitchFamily="34" charset="-122"/>
                <a:sym typeface="+mn-ea"/>
              </a:rPr>
              <a:t>PC</a:t>
            </a:r>
            <a:r>
              <a:rPr kumimoji="0" lang="zh-CN" altLang="en-US" sz="2000" b="1" kern="1200" cap="none" spc="0" normalizeH="0" baseline="0" noProof="0" dirty="0" smtClean="0">
                <a:solidFill>
                  <a:schemeClr val="accent3">
                    <a:lumMod val="75000"/>
                  </a:schemeClr>
                </a:solidFill>
                <a:latin typeface="微软雅黑" panose="020B0503020204020204" pitchFamily="34" charset="-122"/>
                <a:ea typeface="微软雅黑" panose="020B0503020204020204" pitchFamily="34" charset="-122"/>
                <a:cs typeface="+mn-cs"/>
                <a:sym typeface="+mn-ea"/>
              </a:rPr>
              <a:t>端</a:t>
            </a:r>
            <a:endParaRPr kumimoji="0" lang="zh-CN" altLang="en-US" sz="2800" b="1" kern="1200" cap="none" spc="0" normalizeH="0" baseline="0" noProof="0" dirty="0">
              <a:solidFill>
                <a:schemeClr val="accent3">
                  <a:lumMod val="75000"/>
                </a:schemeClr>
              </a:solidFill>
              <a:latin typeface="微软雅黑" panose="020B0503020204020204" pitchFamily="34" charset="-122"/>
              <a:ea typeface="微软雅黑" panose="020B0503020204020204" pitchFamily="34" charset="-122"/>
              <a:cs typeface="+mn-cs"/>
              <a:sym typeface="+mn-ea"/>
            </a:endParaRPr>
          </a:p>
        </p:txBody>
      </p:sp>
      <p:pic>
        <p:nvPicPr>
          <p:cNvPr id="4" name="图片 3" descr="PJHB{`TZ%QPMEKTBH8D(HK8"/>
          <p:cNvPicPr>
            <a:picLocks noChangeAspect="1"/>
          </p:cNvPicPr>
          <p:nvPr/>
        </p:nvPicPr>
        <p:blipFill>
          <a:blip r:embed="rId1"/>
          <a:stretch>
            <a:fillRect/>
          </a:stretch>
        </p:blipFill>
        <p:spPr>
          <a:xfrm>
            <a:off x="1066800" y="2022475"/>
            <a:ext cx="10058400" cy="439166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751965" y="1384300"/>
            <a:ext cx="8688070" cy="4648200"/>
          </a:xfrm>
          <a:prstGeom prst="rect">
            <a:avLst/>
          </a:prstGeom>
        </p:spPr>
      </p:pic>
      <p:sp>
        <p:nvSpPr>
          <p:cNvPr id="7" name="文本框 6"/>
          <p:cNvSpPr txBox="1"/>
          <p:nvPr/>
        </p:nvSpPr>
        <p:spPr>
          <a:xfrm>
            <a:off x="8183473" y="3036480"/>
            <a:ext cx="2376264" cy="2031325"/>
          </a:xfrm>
          <a:prstGeom prst="rect">
            <a:avLst/>
          </a:prstGeom>
          <a:noFill/>
        </p:spPr>
        <p:txBody>
          <a:bodyPr wrap="square" rtlCol="0">
            <a:spAutoFit/>
          </a:bodyPr>
          <a:lstStyle/>
          <a:p>
            <a:r>
              <a:rPr lang="zh-CN" altLang="en-US" dirty="0" smtClean="0">
                <a:solidFill>
                  <a:srgbClr val="FF0000"/>
                </a:solidFill>
              </a:rPr>
              <a:t>初次</a:t>
            </a:r>
            <a:r>
              <a:rPr lang="zh-CN" altLang="en-US" dirty="0" smtClean="0"/>
              <a:t>学习智慧树课程的同学只能：</a:t>
            </a:r>
            <a:r>
              <a:rPr lang="en-US" altLang="zh-CN" dirty="0" smtClean="0"/>
              <a:t>1</a:t>
            </a:r>
            <a:r>
              <a:rPr lang="zh-CN" altLang="en-US" dirty="0" smtClean="0"/>
              <a:t>、选择</a:t>
            </a:r>
            <a:r>
              <a:rPr lang="zh-CN" altLang="en-US" dirty="0" smtClean="0">
                <a:solidFill>
                  <a:srgbClr val="FF0000"/>
                </a:solidFill>
              </a:rPr>
              <a:t>“学号”登录</a:t>
            </a:r>
            <a:r>
              <a:rPr lang="zh-CN" altLang="en-US" dirty="0" smtClean="0"/>
              <a:t>方式，</a:t>
            </a:r>
            <a:r>
              <a:rPr lang="zh-CN" altLang="en-US" dirty="0" smtClean="0">
                <a:solidFill>
                  <a:srgbClr val="FF0000"/>
                </a:solidFill>
              </a:rPr>
              <a:t>初始密码</a:t>
            </a:r>
            <a:r>
              <a:rPr lang="en-US" altLang="zh-CN" dirty="0" smtClean="0">
                <a:solidFill>
                  <a:srgbClr val="FF0000"/>
                </a:solidFill>
              </a:rPr>
              <a:t>123456</a:t>
            </a:r>
            <a:r>
              <a:rPr lang="zh-CN" altLang="en-US" dirty="0" smtClean="0"/>
              <a:t>；</a:t>
            </a:r>
            <a:r>
              <a:rPr lang="en-US" altLang="zh-CN" dirty="0" smtClean="0"/>
              <a:t>2</a:t>
            </a:r>
            <a:r>
              <a:rPr lang="zh-CN" altLang="en-US" dirty="0" smtClean="0"/>
              <a:t>、验证姓名首字；</a:t>
            </a:r>
            <a:r>
              <a:rPr lang="en-US" altLang="zh-CN" dirty="0" smtClean="0"/>
              <a:t>3</a:t>
            </a:r>
            <a:r>
              <a:rPr lang="zh-CN" altLang="en-US" dirty="0" smtClean="0"/>
              <a:t>、绑定手机号；</a:t>
            </a:r>
            <a:r>
              <a:rPr lang="en-US" altLang="zh-CN" dirty="0" smtClean="0"/>
              <a:t>4</a:t>
            </a:r>
            <a:r>
              <a:rPr lang="zh-CN" altLang="en-US" dirty="0" smtClean="0"/>
              <a:t>、最后确认课程即可</a:t>
            </a:r>
            <a:r>
              <a:rPr lang="en-US" altLang="zh-CN" dirty="0" smtClean="0"/>
              <a:t>~</a:t>
            </a:r>
            <a:endParaRPr lang="zh-CN" altLang="en-US" dirty="0"/>
          </a:p>
        </p:txBody>
      </p:sp>
      <p:sp>
        <p:nvSpPr>
          <p:cNvPr id="8" name="文本框 7"/>
          <p:cNvSpPr txBox="1"/>
          <p:nvPr/>
        </p:nvSpPr>
        <p:spPr>
          <a:xfrm>
            <a:off x="2867025" y="361950"/>
            <a:ext cx="2940943" cy="523220"/>
          </a:xfrm>
          <a:prstGeom prst="rect">
            <a:avLst/>
          </a:prstGeom>
          <a:solidFill>
            <a:srgbClr val="FFC000"/>
          </a:solidFill>
        </p:spPr>
        <p:txBody>
          <a:bodyPr wrap="square">
            <a:spAutoFit/>
          </a:bodyPr>
          <a:lstStyle/>
          <a:p>
            <a:pPr marR="0" defTabSz="914400" eaLnBrk="1" fontAlgn="auto" hangingPunct="1">
              <a:spcBef>
                <a:spcPts val="0"/>
              </a:spcBef>
              <a:spcAft>
                <a:spcPts val="0"/>
              </a:spcAft>
              <a:buClrTx/>
              <a:buSzTx/>
              <a:buFontTx/>
              <a:buNone/>
              <a:defRPr/>
            </a:pPr>
            <a:r>
              <a:rPr kumimoji="0" lang="en-US" altLang="zh-CN" sz="2800" b="1" kern="1200" cap="none" spc="0" normalizeH="0" baseline="0" noProof="0" dirty="0" err="1">
                <a:solidFill>
                  <a:schemeClr val="accent3">
                    <a:lumMod val="75000"/>
                  </a:schemeClr>
                </a:solidFill>
                <a:latin typeface="微软雅黑" panose="020B0503020204020204" pitchFamily="34" charset="-122"/>
                <a:ea typeface="微软雅黑" panose="020B0503020204020204" pitchFamily="34" charset="-122"/>
                <a:cs typeface="+mn-cs"/>
                <a:sym typeface="+mn-ea"/>
              </a:rPr>
              <a:t>  </a:t>
            </a:r>
            <a:r>
              <a:rPr kumimoji="0" lang="zh-CN" altLang="en-US" sz="2800" b="1" kern="1200" cap="none" spc="0" normalizeH="0" baseline="0" noProof="0" dirty="0">
                <a:solidFill>
                  <a:schemeClr val="accent3">
                    <a:lumMod val="75000"/>
                  </a:schemeClr>
                </a:solidFill>
                <a:latin typeface="微软雅黑" panose="020B0503020204020204" pitchFamily="34" charset="-122"/>
                <a:ea typeface="微软雅黑" panose="020B0503020204020204" pitchFamily="34" charset="-122"/>
                <a:cs typeface="+mn-cs"/>
                <a:sym typeface="+mn-ea"/>
              </a:rPr>
              <a:t>登录</a:t>
            </a:r>
            <a:r>
              <a:rPr kumimoji="0" lang="zh-CN" altLang="en-US" sz="2800" b="1" kern="1200" cap="none" spc="0" normalizeH="0" baseline="0" noProof="0" dirty="0" smtClean="0">
                <a:solidFill>
                  <a:schemeClr val="accent3">
                    <a:lumMod val="75000"/>
                  </a:schemeClr>
                </a:solidFill>
                <a:latin typeface="微软雅黑" panose="020B0503020204020204" pitchFamily="34" charset="-122"/>
                <a:ea typeface="微软雅黑" panose="020B0503020204020204" pitchFamily="34" charset="-122"/>
                <a:cs typeface="+mn-cs"/>
                <a:sym typeface="+mn-ea"/>
              </a:rPr>
              <a:t>方式</a:t>
            </a:r>
            <a:r>
              <a:rPr kumimoji="0" lang="en-US" altLang="zh-CN" sz="2800" b="1" kern="1200" cap="none" spc="0" normalizeH="0" baseline="0" noProof="0" dirty="0" smtClean="0">
                <a:solidFill>
                  <a:schemeClr val="accent3">
                    <a:lumMod val="75000"/>
                  </a:schemeClr>
                </a:solidFill>
                <a:latin typeface="微软雅黑" panose="020B0503020204020204" pitchFamily="34" charset="-122"/>
                <a:ea typeface="微软雅黑" panose="020B0503020204020204" pitchFamily="34" charset="-122"/>
                <a:cs typeface="+mn-cs"/>
                <a:sym typeface="+mn-ea"/>
              </a:rPr>
              <a:t>—</a:t>
            </a:r>
            <a:r>
              <a:rPr lang="en-US" altLang="zh-CN" sz="2000" b="1" dirty="0" smtClean="0">
                <a:solidFill>
                  <a:schemeClr val="accent3">
                    <a:lumMod val="75000"/>
                  </a:schemeClr>
                </a:solidFill>
                <a:latin typeface="微软雅黑" panose="020B0503020204020204" pitchFamily="34" charset="-122"/>
                <a:ea typeface="微软雅黑" panose="020B0503020204020204" pitchFamily="34" charset="-122"/>
                <a:sym typeface="+mn-ea"/>
              </a:rPr>
              <a:t>PC</a:t>
            </a:r>
            <a:r>
              <a:rPr kumimoji="0" lang="zh-CN" altLang="en-US" sz="2000" b="1" kern="1200" cap="none" spc="0" normalizeH="0" baseline="0" noProof="0" dirty="0" smtClean="0">
                <a:solidFill>
                  <a:schemeClr val="accent3">
                    <a:lumMod val="75000"/>
                  </a:schemeClr>
                </a:solidFill>
                <a:latin typeface="微软雅黑" panose="020B0503020204020204" pitchFamily="34" charset="-122"/>
                <a:ea typeface="微软雅黑" panose="020B0503020204020204" pitchFamily="34" charset="-122"/>
                <a:cs typeface="+mn-cs"/>
                <a:sym typeface="+mn-ea"/>
              </a:rPr>
              <a:t>端</a:t>
            </a:r>
            <a:endParaRPr kumimoji="0" lang="zh-CN" altLang="en-US" sz="2800" b="1" kern="1200" cap="none" spc="0" normalizeH="0" baseline="0" noProof="0" dirty="0">
              <a:solidFill>
                <a:schemeClr val="accent3">
                  <a:lumMod val="75000"/>
                </a:schemeClr>
              </a:solidFill>
              <a:latin typeface="微软雅黑" panose="020B0503020204020204" pitchFamily="34" charset="-122"/>
              <a:ea typeface="微软雅黑" panose="020B0503020204020204" pitchFamily="34" charset="-122"/>
              <a:cs typeface="+mn-cs"/>
              <a:sym typeface="+mn-ea"/>
            </a:endParaRPr>
          </a:p>
        </p:txBody>
      </p:sp>
      <p:sp>
        <p:nvSpPr>
          <p:cNvPr id="6" name="文本框 5"/>
          <p:cNvSpPr txBox="1"/>
          <p:nvPr/>
        </p:nvSpPr>
        <p:spPr>
          <a:xfrm>
            <a:off x="2207568" y="3036480"/>
            <a:ext cx="2003425" cy="1476375"/>
          </a:xfrm>
          <a:prstGeom prst="rect">
            <a:avLst/>
          </a:prstGeom>
          <a:noFill/>
        </p:spPr>
        <p:txBody>
          <a:bodyPr wrap="square" rtlCol="0">
            <a:spAutoFit/>
          </a:bodyPr>
          <a:lstStyle/>
          <a:p>
            <a:r>
              <a:rPr lang="zh-CN" altLang="en-US" dirty="0" smtClean="0">
                <a:solidFill>
                  <a:srgbClr val="FF0000"/>
                </a:solidFill>
              </a:rPr>
              <a:t>已有账号</a:t>
            </a:r>
            <a:r>
              <a:rPr lang="zh-CN" altLang="en-US" dirty="0" smtClean="0"/>
              <a:t>的同学，用</a:t>
            </a:r>
            <a:r>
              <a:rPr lang="zh-CN" altLang="en-US" dirty="0"/>
              <a:t>正确的学号、或者学号绑定的手机号登录均可，随后确认课程</a:t>
            </a:r>
            <a:r>
              <a:rPr lang="en-US" altLang="zh-CN" dirty="0"/>
              <a:t>~</a:t>
            </a:r>
            <a:endParaRPr lang="en-US" altLang="zh-C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557020" y="1169035"/>
            <a:ext cx="9079865" cy="5667375"/>
          </a:xfrm>
          <a:prstGeom prst="rect">
            <a:avLst/>
          </a:prstGeom>
        </p:spPr>
      </p:pic>
      <p:sp>
        <p:nvSpPr>
          <p:cNvPr id="9" name="圆角矩形 8"/>
          <p:cNvSpPr/>
          <p:nvPr/>
        </p:nvSpPr>
        <p:spPr>
          <a:xfrm>
            <a:off x="1834515" y="1070610"/>
            <a:ext cx="1141095" cy="602615"/>
          </a:xfrm>
          <a:prstGeom prst="roundRect">
            <a:avLst/>
          </a:prstGeom>
          <a:no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039110" y="882015"/>
            <a:ext cx="6898640" cy="829945"/>
          </a:xfrm>
          <a:prstGeom prst="rect">
            <a:avLst/>
          </a:prstGeom>
          <a:noFill/>
        </p:spPr>
        <p:txBody>
          <a:bodyPr wrap="square" rtlCol="0">
            <a:spAutoFit/>
          </a:bodyPr>
          <a:lstStyle/>
          <a:p>
            <a:pPr>
              <a:lnSpc>
                <a:spcPct val="120000"/>
              </a:lnSpc>
            </a:pPr>
            <a:r>
              <a:rPr lang="zh-CN" altLang="en-US" sz="2000" b="1" dirty="0" smtClean="0">
                <a:solidFill>
                  <a:srgbClr val="FF0000"/>
                </a:solidFill>
              </a:rPr>
              <a:t>不开通</a:t>
            </a:r>
            <a:r>
              <a:rPr lang="en-US" altLang="zh-CN" sz="2000" b="1" dirty="0" smtClean="0">
                <a:solidFill>
                  <a:schemeClr val="tx1"/>
                </a:solidFill>
              </a:rPr>
              <a:t>“</a:t>
            </a:r>
            <a:r>
              <a:rPr lang="zh-CN" altLang="en-US" sz="2000" b="1" dirty="0" smtClean="0">
                <a:solidFill>
                  <a:schemeClr val="tx1"/>
                </a:solidFill>
              </a:rPr>
              <a:t>知到</a:t>
            </a:r>
            <a:r>
              <a:rPr lang="en-US" altLang="zh-CN" sz="2000" b="1" dirty="0" smtClean="0">
                <a:solidFill>
                  <a:schemeClr val="tx1"/>
                </a:solidFill>
              </a:rPr>
              <a:t>VIP”</a:t>
            </a:r>
            <a:r>
              <a:rPr lang="zh-CN" altLang="en-US" sz="2000" b="1" dirty="0" smtClean="0">
                <a:solidFill>
                  <a:srgbClr val="FF0000"/>
                </a:solidFill>
              </a:rPr>
              <a:t>不影响</a:t>
            </a:r>
            <a:r>
              <a:rPr lang="zh-CN" altLang="en-US" sz="2000" b="1" dirty="0" smtClean="0">
                <a:solidFill>
                  <a:schemeClr val="tx1"/>
                </a:solidFill>
              </a:rPr>
              <a:t>同学们</a:t>
            </a:r>
            <a:r>
              <a:rPr lang="zh-CN" altLang="en-US" sz="2000" b="1" dirty="0" smtClean="0">
                <a:solidFill>
                  <a:srgbClr val="FF0000"/>
                </a:solidFill>
              </a:rPr>
              <a:t>学习</a:t>
            </a:r>
            <a:r>
              <a:rPr lang="zh-CN" altLang="en-US" sz="2000" b="1" dirty="0" smtClean="0">
                <a:solidFill>
                  <a:schemeClr val="tx1"/>
                </a:solidFill>
              </a:rPr>
              <a:t>在学校教务系统选择的</a:t>
            </a:r>
            <a:r>
              <a:rPr lang="zh-CN" altLang="en-US" sz="2000" b="1" dirty="0" smtClean="0">
                <a:solidFill>
                  <a:srgbClr val="FF0000"/>
                </a:solidFill>
              </a:rPr>
              <a:t>选修课</a:t>
            </a:r>
            <a:r>
              <a:rPr lang="zh-CN" altLang="en-US" sz="2000" b="1" dirty="0" smtClean="0">
                <a:solidFill>
                  <a:schemeClr val="tx1"/>
                </a:solidFill>
              </a:rPr>
              <a:t>，</a:t>
            </a:r>
            <a:r>
              <a:rPr lang="zh-CN" altLang="en-US" sz="2000" b="1" dirty="0" smtClean="0">
                <a:solidFill>
                  <a:srgbClr val="FF0000"/>
                </a:solidFill>
              </a:rPr>
              <a:t>可直接选择</a:t>
            </a:r>
            <a:r>
              <a:rPr lang="en-US" altLang="zh-CN" sz="2000" b="1" dirty="0" smtClean="0">
                <a:solidFill>
                  <a:srgbClr val="FF0000"/>
                </a:solidFill>
              </a:rPr>
              <a:t>“</a:t>
            </a:r>
            <a:r>
              <a:rPr lang="zh-CN" altLang="en-US" sz="2000" b="1" dirty="0" smtClean="0">
                <a:solidFill>
                  <a:srgbClr val="FF0000"/>
                </a:solidFill>
              </a:rPr>
              <a:t>放弃特权</a:t>
            </a:r>
            <a:r>
              <a:rPr lang="en-US" altLang="zh-CN" sz="2000" b="1" dirty="0" smtClean="0">
                <a:solidFill>
                  <a:srgbClr val="FF0000"/>
                </a:solidFill>
              </a:rPr>
              <a:t>”</a:t>
            </a:r>
            <a:endParaRPr lang="en-US" altLang="zh-CN" sz="2000" b="1" dirty="0" smtClean="0">
              <a:solidFill>
                <a:srgbClr val="FF0000"/>
              </a:solidFill>
            </a:endParaRPr>
          </a:p>
        </p:txBody>
      </p:sp>
      <p:sp>
        <p:nvSpPr>
          <p:cNvPr id="8" name="文本框 7"/>
          <p:cNvSpPr txBox="1"/>
          <p:nvPr/>
        </p:nvSpPr>
        <p:spPr>
          <a:xfrm>
            <a:off x="2867025" y="361950"/>
            <a:ext cx="2940943" cy="523220"/>
          </a:xfrm>
          <a:prstGeom prst="rect">
            <a:avLst/>
          </a:prstGeom>
          <a:solidFill>
            <a:srgbClr val="FFC000"/>
          </a:solidFill>
        </p:spPr>
        <p:txBody>
          <a:bodyPr wrap="square">
            <a:spAutoFit/>
          </a:bodyPr>
          <a:lstStyle/>
          <a:p>
            <a:pPr marR="0" defTabSz="914400" eaLnBrk="1" fontAlgn="auto" hangingPunct="1">
              <a:spcBef>
                <a:spcPts val="0"/>
              </a:spcBef>
              <a:spcAft>
                <a:spcPts val="0"/>
              </a:spcAft>
              <a:buClrTx/>
              <a:buSzTx/>
              <a:buFontTx/>
              <a:buNone/>
              <a:defRPr/>
            </a:pPr>
            <a:r>
              <a:rPr kumimoji="0" lang="en-US" altLang="zh-CN" sz="2800" b="1" kern="1200" cap="none" spc="0" normalizeH="0" baseline="0" noProof="0" dirty="0" err="1">
                <a:solidFill>
                  <a:schemeClr val="accent3">
                    <a:lumMod val="75000"/>
                  </a:schemeClr>
                </a:solidFill>
                <a:latin typeface="微软雅黑" panose="020B0503020204020204" pitchFamily="34" charset="-122"/>
                <a:ea typeface="微软雅黑" panose="020B0503020204020204" pitchFamily="34" charset="-122"/>
                <a:cs typeface="+mn-cs"/>
                <a:sym typeface="+mn-ea"/>
              </a:rPr>
              <a:t>  </a:t>
            </a:r>
            <a:r>
              <a:rPr kumimoji="0" lang="zh-CN" altLang="en-US" sz="2800" b="1" kern="1200" cap="none" spc="0" normalizeH="0" baseline="0" noProof="0" dirty="0">
                <a:solidFill>
                  <a:schemeClr val="accent3">
                    <a:lumMod val="75000"/>
                  </a:schemeClr>
                </a:solidFill>
                <a:latin typeface="微软雅黑" panose="020B0503020204020204" pitchFamily="34" charset="-122"/>
                <a:ea typeface="微软雅黑" panose="020B0503020204020204" pitchFamily="34" charset="-122"/>
                <a:cs typeface="+mn-cs"/>
                <a:sym typeface="+mn-ea"/>
              </a:rPr>
              <a:t>登录</a:t>
            </a:r>
            <a:r>
              <a:rPr kumimoji="0" lang="zh-CN" altLang="en-US" sz="2800" b="1" kern="1200" cap="none" spc="0" normalizeH="0" baseline="0" noProof="0" dirty="0" smtClean="0">
                <a:solidFill>
                  <a:schemeClr val="accent3">
                    <a:lumMod val="75000"/>
                  </a:schemeClr>
                </a:solidFill>
                <a:latin typeface="微软雅黑" panose="020B0503020204020204" pitchFamily="34" charset="-122"/>
                <a:ea typeface="微软雅黑" panose="020B0503020204020204" pitchFamily="34" charset="-122"/>
                <a:cs typeface="+mn-cs"/>
                <a:sym typeface="+mn-ea"/>
              </a:rPr>
              <a:t>方式</a:t>
            </a:r>
            <a:r>
              <a:rPr kumimoji="0" lang="en-US" altLang="zh-CN" sz="2800" b="1" kern="1200" cap="none" spc="0" normalizeH="0" baseline="0" noProof="0" dirty="0" smtClean="0">
                <a:solidFill>
                  <a:schemeClr val="accent3">
                    <a:lumMod val="75000"/>
                  </a:schemeClr>
                </a:solidFill>
                <a:latin typeface="微软雅黑" panose="020B0503020204020204" pitchFamily="34" charset="-122"/>
                <a:ea typeface="微软雅黑" panose="020B0503020204020204" pitchFamily="34" charset="-122"/>
                <a:cs typeface="+mn-cs"/>
                <a:sym typeface="+mn-ea"/>
              </a:rPr>
              <a:t>—</a:t>
            </a:r>
            <a:r>
              <a:rPr lang="en-US" altLang="zh-CN" sz="2000" b="1" dirty="0" smtClean="0">
                <a:solidFill>
                  <a:schemeClr val="accent3">
                    <a:lumMod val="75000"/>
                  </a:schemeClr>
                </a:solidFill>
                <a:latin typeface="微软雅黑" panose="020B0503020204020204" pitchFamily="34" charset="-122"/>
                <a:ea typeface="微软雅黑" panose="020B0503020204020204" pitchFamily="34" charset="-122"/>
                <a:sym typeface="+mn-ea"/>
              </a:rPr>
              <a:t>PC</a:t>
            </a:r>
            <a:r>
              <a:rPr kumimoji="0" lang="zh-CN" altLang="en-US" sz="2000" b="1" kern="1200" cap="none" spc="0" normalizeH="0" baseline="0" noProof="0" dirty="0" smtClean="0">
                <a:solidFill>
                  <a:schemeClr val="accent3">
                    <a:lumMod val="75000"/>
                  </a:schemeClr>
                </a:solidFill>
                <a:latin typeface="微软雅黑" panose="020B0503020204020204" pitchFamily="34" charset="-122"/>
                <a:ea typeface="微软雅黑" panose="020B0503020204020204" pitchFamily="34" charset="-122"/>
                <a:cs typeface="+mn-cs"/>
                <a:sym typeface="+mn-ea"/>
              </a:rPr>
              <a:t>端</a:t>
            </a:r>
            <a:endParaRPr kumimoji="0" lang="zh-CN" altLang="en-US" sz="2800" b="1" kern="1200" cap="none" spc="0" normalizeH="0" baseline="0" noProof="0" dirty="0">
              <a:solidFill>
                <a:schemeClr val="accent3">
                  <a:lumMod val="75000"/>
                </a:schemeClr>
              </a:solidFill>
              <a:latin typeface="微软雅黑" panose="020B0503020204020204" pitchFamily="34" charset="-122"/>
              <a:ea typeface="微软雅黑" panose="020B0503020204020204" pitchFamily="34" charset="-122"/>
              <a:cs typeface="+mn-cs"/>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497013" y="1629410"/>
            <a:ext cx="9197975" cy="499624"/>
          </a:xfrm>
          <a:prstGeom prst="rect">
            <a:avLst/>
          </a:prstGeom>
          <a:solidFill>
            <a:schemeClr val="accent5">
              <a:lumMod val="20000"/>
              <a:lumOff val="80000"/>
            </a:schemeClr>
          </a:solidFill>
        </p:spPr>
        <p:txBody>
          <a:bodyPr wrap="square" rtlCol="0">
            <a:spAutoFit/>
          </a:bodyPr>
          <a:lstStyle/>
          <a:p>
            <a:pPr>
              <a:lnSpc>
                <a:spcPct val="150000"/>
              </a:lnSpc>
            </a:pPr>
            <a:endPar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1" name="文本框 20"/>
          <p:cNvSpPr txBox="1"/>
          <p:nvPr/>
        </p:nvSpPr>
        <p:spPr>
          <a:xfrm>
            <a:off x="2911475" y="397510"/>
            <a:ext cx="3069590" cy="521970"/>
          </a:xfrm>
          <a:prstGeom prst="rect">
            <a:avLst/>
          </a:prstGeom>
          <a:solidFill>
            <a:schemeClr val="accent6">
              <a:lumMod val="75000"/>
            </a:schemeClr>
          </a:solidFill>
        </p:spPr>
        <p:txBody>
          <a:bodyPr wrap="square">
            <a:spAutoFit/>
          </a:bodyPr>
          <a:lstStyle/>
          <a:p>
            <a:pPr marR="0" defTabSz="914400" eaLnBrk="1" fontAlgn="auto" hangingPunct="1">
              <a:spcBef>
                <a:spcPts val="0"/>
              </a:spcBef>
              <a:spcAft>
                <a:spcPts val="0"/>
              </a:spcAft>
              <a:buClrTx/>
              <a:buSzTx/>
              <a:buFontTx/>
              <a:buNone/>
              <a:defRPr/>
            </a:pPr>
            <a:r>
              <a:rPr lang="en-US" altLang="zh-CN" sz="2800" b="1" dirty="0">
                <a:solidFill>
                  <a:schemeClr val="tx1"/>
                </a:solidFill>
                <a:latin typeface="微软雅黑" panose="020B0503020204020204" pitchFamily="34" charset="-122"/>
                <a:ea typeface="微软雅黑" panose="020B0503020204020204" pitchFamily="34" charset="-122"/>
                <a:sym typeface="+mn-ea"/>
              </a:rPr>
              <a:t>  </a:t>
            </a:r>
            <a:r>
              <a:rPr lang="zh-CN" altLang="en-US" sz="2800" b="1" dirty="0">
                <a:solidFill>
                  <a:schemeClr val="tx1"/>
                </a:solidFill>
                <a:latin typeface="微软雅黑" panose="020B0503020204020204" pitchFamily="34" charset="-122"/>
                <a:ea typeface="微软雅黑" panose="020B0503020204020204" pitchFamily="34" charset="-122"/>
                <a:sym typeface="+mn-ea"/>
              </a:rPr>
              <a:t>成绩考核规则</a:t>
            </a:r>
            <a:endParaRPr lang="zh-CN" altLang="en-US" sz="2800" b="1" dirty="0">
              <a:solidFill>
                <a:schemeClr val="tx1"/>
              </a:solidFill>
              <a:latin typeface="微软雅黑" panose="020B0503020204020204" pitchFamily="34" charset="-122"/>
              <a:ea typeface="微软雅黑" panose="020B0503020204020204" pitchFamily="34" charset="-122"/>
              <a:sym typeface="+mn-ea"/>
            </a:endParaRPr>
          </a:p>
        </p:txBody>
      </p:sp>
      <p:sp>
        <p:nvSpPr>
          <p:cNvPr id="5" name="文本框 6"/>
          <p:cNvSpPr txBox="1"/>
          <p:nvPr/>
        </p:nvSpPr>
        <p:spPr>
          <a:xfrm>
            <a:off x="982864" y="1597995"/>
            <a:ext cx="10253980" cy="4246245"/>
          </a:xfrm>
          <a:prstGeom prst="rect">
            <a:avLst/>
          </a:prstGeom>
          <a:solidFill>
            <a:schemeClr val="accent5">
              <a:lumMod val="20000"/>
              <a:lumOff val="80000"/>
            </a:schemeClr>
          </a:solidFill>
        </p:spPr>
        <p:txBody>
          <a:bodyPr wrap="square" rtlCol="0">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nSpc>
                <a:spcPct val="150000"/>
              </a:lnSpc>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lt"/>
              </a:rPr>
              <a:t>第一</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课程成绩构成</a:t>
            </a:r>
            <a:endParaRPr lang="en-US" altLang="zh-CN" sz="20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a:lnSpc>
                <a:spcPct val="150000"/>
              </a:lnSpc>
            </a:pP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     课程总成绩</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平时成绩</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章测试成绩</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见面课成绩（混合式课程</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期末考试成绩</a:t>
            </a:r>
            <a:endPar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endParaRPr>
          </a:p>
          <a:p>
            <a:pPr>
              <a:lnSpc>
                <a:spcPct val="150000"/>
              </a:lnSpc>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lt"/>
              </a:rPr>
              <a:t>   第二</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lt"/>
              </a:rPr>
              <a:t>特别</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sym typeface="+mn-lt"/>
              </a:rPr>
              <a:t>说明</a:t>
            </a:r>
            <a:endPar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sym typeface="+mn-lt"/>
            </a:endParaRPr>
          </a:p>
          <a:p>
            <a:pPr>
              <a:lnSpc>
                <a:spcPct val="150000"/>
              </a:lnSpc>
            </a:pP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sym typeface="+mn-lt"/>
              </a:rPr>
              <a:t>混合式课程</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lt"/>
              </a:rPr>
              <a:t>平时成绩</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lt"/>
              </a:rPr>
              <a:t>学习</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进度（</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5</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分）+</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lt"/>
              </a:rPr>
              <a:t>学习</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习惯（</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15</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lt"/>
              </a:rPr>
              <a:t>学习</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互动（</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10</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a:t>
            </a:r>
            <a:endPar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endParaRPr>
          </a:p>
          <a:p>
            <a:pPr>
              <a:lnSpc>
                <a:spcPct val="150000"/>
              </a:lnSpc>
            </a:pP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sym typeface="+mn-lt"/>
              </a:rPr>
              <a:t>在线式课程平时成绩</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lt"/>
              </a:rPr>
              <a:t>学习</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进度（</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15</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分）+</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lt"/>
              </a:rPr>
              <a:t>学习</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习惯（</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2</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5</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lt"/>
              </a:rPr>
              <a:t>学习</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互动（</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10</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a:t>
            </a:r>
            <a:endPar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just">
              <a:lnSpc>
                <a:spcPct val="15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lt"/>
              </a:rPr>
              <a:t> </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学习习惯，是要求大家有规律的学习；</a:t>
            </a:r>
            <a:endPar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just">
              <a:lnSpc>
                <a:spcPct val="150000"/>
              </a:lnSpc>
            </a:pP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           学习互动，需要大家积极参与有效、高质量的互动讨论；</a:t>
            </a:r>
            <a:endPar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just">
              <a:lnSpc>
                <a:spcPct val="150000"/>
              </a:lnSpc>
            </a:pP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sym typeface="+mn-lt"/>
              </a:rPr>
              <a:t>见面课成绩</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（不需要到教室，手机</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电脑上观看见面课视频直播或者回放至少</a:t>
            </a:r>
            <a:r>
              <a:rPr lang="en-US" altLang="zh-CN"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80%  </a:t>
            </a:r>
            <a:r>
              <a:rPr lang="zh-CN" altLang="en-US" sz="2000" dirty="0" smtClean="0">
                <a:latin typeface="微软雅黑" panose="020B0503020204020204" pitchFamily="34" charset="-122"/>
                <a:ea typeface="微软雅黑" panose="020B0503020204020204" pitchFamily="34" charset="-122"/>
                <a:cs typeface="微软雅黑" panose="020B0503020204020204" pitchFamily="34" charset="-122"/>
                <a:sym typeface="+mn-lt"/>
              </a:rPr>
              <a:t>才能获得见面课成绩）</a:t>
            </a:r>
            <a:endPar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6" name="文本框 9"/>
          <p:cNvSpPr txBox="1"/>
          <p:nvPr/>
        </p:nvSpPr>
        <p:spPr>
          <a:xfrm>
            <a:off x="955156" y="5719701"/>
            <a:ext cx="9665420" cy="772204"/>
          </a:xfrm>
          <a:prstGeom prst="rect">
            <a:avLst/>
          </a:prstGeom>
          <a:noFill/>
        </p:spPr>
        <p:txBody>
          <a:bodyPr wrap="square" rtlCol="0">
            <a:spAutoFit/>
          </a:bodyPr>
          <a:ls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a:lstStyle>
          <a:p>
            <a:pPr>
              <a:lnSpc>
                <a:spcPct val="12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PS</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：具体成绩考核规则，</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PC</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端在大家初次</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学习课程</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的时候系统会自动弹出，请大家留意查看</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端可在</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成绩分析</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板块查看！</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SLIDE_MODEL_TYPE" val="timeline"/>
</p:tagLst>
</file>

<file path=ppt/tags/tag3.xml><?xml version="1.0" encoding="utf-8"?>
<p:tagLst xmlns:p="http://schemas.openxmlformats.org/presentationml/2006/main">
  <p:tag name="KSO_WM_SLIDE_MODEL_TYPE" val="timeline"/>
</p:tagLst>
</file>

<file path=ppt/tags/tag4.xml><?xml version="1.0" encoding="utf-8"?>
<p:tagLst xmlns:p="http://schemas.openxmlformats.org/presentationml/2006/main">
  <p:tag name="KSO_WM_SLIDE_MODEL_TYPE" val="timelin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Snowy road design template</Template>
  <TotalTime>0</TotalTime>
  <Words>1283</Words>
  <Application>WPS 演示</Application>
  <PresentationFormat>宽屏</PresentationFormat>
  <Paragraphs>102</Paragraphs>
  <Slides>13</Slides>
  <Notes>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13</vt:i4>
      </vt:variant>
    </vt:vector>
  </HeadingPairs>
  <TitlesOfParts>
    <vt:vector size="20" baseType="lpstr">
      <vt:lpstr>Arial</vt:lpstr>
      <vt:lpstr>宋体</vt:lpstr>
      <vt:lpstr>Wingdings</vt:lpstr>
      <vt:lpstr>微软雅黑</vt:lpstr>
      <vt:lpstr>Arial Unicode MS</vt:lpstr>
      <vt:lpstr>Calibri</vt:lpstr>
      <vt:lpstr>Office 主题</vt:lpstr>
      <vt:lpstr>2019秋冬智慧树课程学习指导手册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登登登登仔</cp:lastModifiedBy>
  <cp:revision>322</cp:revision>
  <dcterms:created xsi:type="dcterms:W3CDTF">2016-09-22T06:20:00Z</dcterms:created>
  <dcterms:modified xsi:type="dcterms:W3CDTF">2020-10-09T10:50:14Z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2052-11.1.0.10069</vt:lpwstr>
  </property>
</Properties>
</file>