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449" r:id="rId3"/>
    <p:sldId id="4441" r:id="rId4"/>
    <p:sldId id="4444" r:id="rId5"/>
    <p:sldId id="4446" r:id="rId6"/>
    <p:sldId id="4442" r:id="rId7"/>
    <p:sldId id="4455" r:id="rId8"/>
    <p:sldId id="4461" r:id="rId9"/>
    <p:sldId id="4456" r:id="rId10"/>
    <p:sldId id="4457" r:id="rId11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3803"/>
    <a:srgbClr val="02D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-1236" y="-906"/>
      </p:cViewPr>
      <p:guideLst>
        <p:guide orient="horz" pos="218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4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06T21:44:00.194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CC22D-19B3-4721-99EE-9234A5C36D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534B9-E18C-49B4-85D0-9475FEFA959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comments" Target="../comments/comment1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图片 1" descr="材库宣传画册-转区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3335" y="-70485"/>
            <a:ext cx="12616180" cy="68249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46275" y="3592195"/>
            <a:ext cx="83292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>
                <a:sym typeface="+mn-ea"/>
              </a:rPr>
              <a:t>材库平台教材费交纳操作方法</a:t>
            </a:r>
            <a:endParaRPr lang="zh-CN" altLang="en-US" sz="4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cut/>
      </p:transition>
    </mc:Choice>
    <mc:Fallback>
      <p:transition spd="slow" advTm="3000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79220" y="1711325"/>
            <a:ext cx="9255760" cy="34353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703195" y="320675"/>
            <a:ext cx="69627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latin typeface="仿宋" panose="02010609060101010101" charset="-122"/>
                <a:ea typeface="仿宋" panose="02010609060101010101" charset="-122"/>
              </a:rPr>
              <a:t>支付方式一：电脑端</a:t>
            </a:r>
            <a:endParaRPr lang="en-US" altLang="zh-CN" sz="2800" b="1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72845" y="842645"/>
            <a:ext cx="10236200" cy="779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一、登录</a:t>
            </a:r>
            <a:endParaRPr lang="zh-CN" altLang="en-US"/>
          </a:p>
          <a:p>
            <a:pPr>
              <a:lnSpc>
                <a:spcPct val="80000"/>
              </a:lnSpc>
            </a:pPr>
            <a:r>
              <a:rPr lang="zh-CN" altLang="en-US"/>
              <a:t>    </a:t>
            </a:r>
            <a:endParaRPr lang="zh-CN" altLang="en-US"/>
          </a:p>
          <a:p>
            <a:pPr>
              <a:lnSpc>
                <a:spcPct val="80000"/>
              </a:lnSpc>
            </a:pPr>
            <a:r>
              <a:rPr lang="zh-CN" altLang="en-US" sz="1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输入网址：n.caicool.cn或搜索“材库教材管理云平台”进入学生登录页面</a:t>
            </a:r>
            <a:endParaRPr lang="zh-CN" altLang="en-US" sz="18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7411720" y="4062730"/>
            <a:ext cx="2981960" cy="864235"/>
          </a:xfrm>
          <a:prstGeom prst="wedgeEllipseCallout">
            <a:avLst>
              <a:gd name="adj1" fmla="val -17561"/>
              <a:gd name="adj2" fmla="val -172777"/>
            </a:avLst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en-US" sz="1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登陆账号</a:t>
            </a:r>
            <a:r>
              <a:rPr lang="en-US" altLang="zh-CN" sz="1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:gzcc+</a:t>
            </a:r>
            <a:r>
              <a:rPr lang="zh-CN" altLang="en-US" sz="1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学号</a:t>
            </a:r>
            <a:endParaRPr lang="zh-CN" altLang="en-US" sz="16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algn="ctr">
              <a:lnSpc>
                <a:spcPct val="60000"/>
              </a:lnSpc>
            </a:pPr>
            <a:endParaRPr lang="zh-CN" altLang="en-US" sz="14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algn="ctr">
              <a:lnSpc>
                <a:spcPct val="60000"/>
              </a:lnSpc>
            </a:pPr>
            <a:r>
              <a:rPr lang="zh-CN" altLang="en-US" sz="1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初始密码</a:t>
            </a:r>
            <a:r>
              <a:rPr lang="en-US" altLang="zh-CN" sz="1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:</a:t>
            </a:r>
            <a:r>
              <a:rPr lang="zh-CN" altLang="en-US" sz="1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123456</a:t>
            </a:r>
            <a:endParaRPr lang="zh-CN" altLang="en-US" sz="14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22655" y="5356225"/>
            <a:ext cx="99980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     </a:t>
            </a:r>
            <a:r>
              <a:rPr lang="zh-CN" altLang="en-US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输入登录账号：</a:t>
            </a:r>
            <a:r>
              <a:rPr lang="en-US" altLang="zh-CN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gzcc+</a:t>
            </a:r>
            <a:r>
              <a:rPr lang="zh-CN" altLang="en-US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学号</a:t>
            </a:r>
            <a:r>
              <a:rPr lang="zh-CN" altLang="en-US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，初始密码：123456 →点击登录，登录后查看确认个人信息</a:t>
            </a:r>
            <a:endParaRPr lang="zh-CN" altLang="en-US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  <p:transition spd="slow" advTm="3000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987550" y="103505"/>
            <a:ext cx="7533640" cy="3764280"/>
            <a:chOff x="3130" y="163"/>
            <a:chExt cx="11864" cy="592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130" y="163"/>
              <a:ext cx="11865" cy="5928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11689" y="2070"/>
              <a:ext cx="960" cy="1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3" name="图片 -21474826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3696970"/>
            <a:ext cx="8745855" cy="29756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3000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3465" y="691515"/>
            <a:ext cx="91274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二、点击“我的订单”即可看到该学期订购的教材信息和支付账单明细。</a:t>
            </a:r>
            <a:endParaRPr lang="zh-CN" altLang="en-US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3" name="图片 -21474826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3465" y="1422400"/>
            <a:ext cx="10132060" cy="47047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3000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-21474826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0255" y="1123315"/>
            <a:ext cx="4987925" cy="49142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936625" y="516255"/>
            <a:ext cx="104228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点击“合并支付”支付订单。如图所示：跳转相应支付页面完成支付。</a:t>
            </a:r>
            <a:endParaRPr lang="zh-CN" altLang="en-US"/>
          </a:p>
        </p:txBody>
      </p:sp>
      <p:pic>
        <p:nvPicPr>
          <p:cNvPr id="4" name="图片 -21474826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350" y="1123315"/>
            <a:ext cx="5388610" cy="49136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cut/>
      </p:transition>
    </mc:Choice>
    <mc:Fallback>
      <p:transition spd="slow" advTm="3000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251460"/>
            <a:ext cx="9144000" cy="528955"/>
          </a:xfrm>
        </p:spPr>
        <p:txBody>
          <a:bodyPr/>
          <a:p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支付方式二 移动端</a:t>
            </a:r>
            <a:r>
              <a:rPr lang="en-US" altLang="zh-CN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: 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关注</a:t>
            </a:r>
            <a:r>
              <a:rPr lang="en-US" altLang="zh-CN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材库</a:t>
            </a:r>
            <a:r>
              <a:rPr lang="en-US" altLang="zh-CN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”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公众号进入小程序</a:t>
            </a:r>
            <a:endParaRPr lang="zh-CN" altLang="en-US" sz="28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449060" y="1043940"/>
            <a:ext cx="4553585" cy="49428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005" y="1043940"/>
            <a:ext cx="4561840" cy="4856480"/>
          </a:xfrm>
          <a:prstGeom prst="rect">
            <a:avLst/>
          </a:prstGeom>
        </p:spPr>
      </p:pic>
      <p:sp>
        <p:nvSpPr>
          <p:cNvPr id="7" name="椭圆形标注 6"/>
          <p:cNvSpPr/>
          <p:nvPr/>
        </p:nvSpPr>
        <p:spPr>
          <a:xfrm>
            <a:off x="852170" y="4721225"/>
            <a:ext cx="1312545" cy="699770"/>
          </a:xfrm>
          <a:prstGeom prst="wedgeEllipseCallout">
            <a:avLst>
              <a:gd name="adj1" fmla="val 84881"/>
              <a:gd name="adj2" fmla="val 100544"/>
            </a:avLst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b="1">
                <a:latin typeface="仿宋" panose="02010609060101010101" charset="-122"/>
                <a:ea typeface="仿宋" panose="02010609060101010101" charset="-122"/>
              </a:rPr>
              <a:t>点击</a:t>
            </a:r>
            <a:endParaRPr lang="zh-CN" altLang="en-US" b="1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8347710" y="1589405"/>
            <a:ext cx="2588260" cy="1240155"/>
          </a:xfrm>
          <a:prstGeom prst="wedgeRoundRectCallout">
            <a:avLst>
              <a:gd name="adj1" fmla="val -86776"/>
              <a:gd name="adj2" fmla="val 13397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zh-CN" altLang="en-US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登陆账号：</a:t>
            </a:r>
            <a:r>
              <a:rPr lang="en-US" altLang="zh-CN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gzcc+</a:t>
            </a:r>
            <a:r>
              <a:rPr lang="zh-CN" altLang="en-US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学号                                                                                     初始密码：</a:t>
            </a:r>
            <a:r>
              <a:rPr lang="en-US" altLang="zh-CN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123456</a:t>
            </a:r>
            <a:r>
              <a:rPr lang="en-US" altLang="zh-CN" sz="1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altLang="zh-CN" sz="16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375285"/>
            <a:ext cx="9144000" cy="844550"/>
          </a:xfrm>
        </p:spPr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9" name="图片 8" descr="mmexport16302890924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195" y="462280"/>
            <a:ext cx="6352540" cy="59645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642100" y="375285"/>
            <a:ext cx="4465955" cy="6052185"/>
          </a:xfrm>
          <a:prstGeom prst="rect">
            <a:avLst/>
          </a:prstGeom>
        </p:spPr>
      </p:pic>
      <p:sp>
        <p:nvSpPr>
          <p:cNvPr id="11" name="圆角矩形标注 10"/>
          <p:cNvSpPr/>
          <p:nvPr/>
        </p:nvSpPr>
        <p:spPr>
          <a:xfrm>
            <a:off x="8836025" y="2137410"/>
            <a:ext cx="2188210" cy="1189990"/>
          </a:xfrm>
          <a:prstGeom prst="wedgeRoundRectCallout">
            <a:avLst>
              <a:gd name="adj1" fmla="val -100667"/>
              <a:gd name="adj2" fmla="val 6254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altLang="zh-CN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            </a:t>
            </a:r>
            <a:r>
              <a:rPr lang="zh-CN" altLang="en-US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登陆账号：</a:t>
            </a:r>
            <a:r>
              <a:rPr lang="en-US" altLang="zh-CN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gzcc+</a:t>
            </a:r>
            <a:r>
              <a:rPr lang="zh-CN" altLang="en-US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学号                                                              初始密码：</a:t>
            </a:r>
            <a:r>
              <a:rPr lang="en-US" altLang="zh-CN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123456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573405" y="314325"/>
            <a:ext cx="3830320" cy="6022340"/>
            <a:chOff x="903" y="495"/>
            <a:chExt cx="6032" cy="948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03" y="495"/>
              <a:ext cx="6033" cy="948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/>
              </a:solidFill>
            </a:ln>
          </p:spPr>
        </p:pic>
        <p:sp>
          <p:nvSpPr>
            <p:cNvPr id="7" name="流程图: 过程 6"/>
            <p:cNvSpPr/>
            <p:nvPr/>
          </p:nvSpPr>
          <p:spPr>
            <a:xfrm>
              <a:off x="3009" y="755"/>
              <a:ext cx="1712" cy="24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430" y="136525"/>
            <a:ext cx="3327400" cy="5920105"/>
          </a:xfrm>
          <a:prstGeom prst="rect">
            <a:avLst/>
          </a:prstGeom>
        </p:spPr>
      </p:pic>
      <p:sp>
        <p:nvSpPr>
          <p:cNvPr id="6" name="左右箭头 5"/>
          <p:cNvSpPr/>
          <p:nvPr/>
        </p:nvSpPr>
        <p:spPr>
          <a:xfrm>
            <a:off x="3693795" y="2281555"/>
            <a:ext cx="3388360" cy="739140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核对个人资料</a:t>
            </a:r>
            <a:endParaRPr lang="zh-CN" altLang="en-US"/>
          </a:p>
        </p:txBody>
      </p:sp>
      <p:sp>
        <p:nvSpPr>
          <p:cNvPr id="5" name="流程图: 决策 4"/>
          <p:cNvSpPr/>
          <p:nvPr/>
        </p:nvSpPr>
        <p:spPr>
          <a:xfrm>
            <a:off x="1910715" y="500380"/>
            <a:ext cx="772160" cy="75565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波形 7"/>
          <p:cNvSpPr/>
          <p:nvPr/>
        </p:nvSpPr>
        <p:spPr>
          <a:xfrm>
            <a:off x="7181215" y="3742690"/>
            <a:ext cx="694690" cy="75565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双波形 8"/>
          <p:cNvSpPr/>
          <p:nvPr/>
        </p:nvSpPr>
        <p:spPr>
          <a:xfrm>
            <a:off x="7171690" y="942975"/>
            <a:ext cx="221615" cy="75565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570" y="304800"/>
            <a:ext cx="2995295" cy="53441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195" y="367665"/>
            <a:ext cx="3030220" cy="52819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3915" y="328295"/>
            <a:ext cx="2905760" cy="5320665"/>
          </a:xfrm>
          <a:prstGeom prst="rect">
            <a:avLst/>
          </a:prstGeom>
        </p:spPr>
      </p:pic>
      <p:sp>
        <p:nvSpPr>
          <p:cNvPr id="7" name="椭圆形标注 6"/>
          <p:cNvSpPr/>
          <p:nvPr/>
        </p:nvSpPr>
        <p:spPr>
          <a:xfrm>
            <a:off x="438150" y="3718560"/>
            <a:ext cx="1605915" cy="591820"/>
          </a:xfrm>
          <a:prstGeom prst="wedgeEllipseCallout">
            <a:avLst>
              <a:gd name="adj1" fmla="val -3934"/>
              <a:gd name="adj2" fmla="val -21512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b="1">
                <a:latin typeface="仿宋" panose="02010609060101010101" charset="-122"/>
                <a:ea typeface="仿宋" panose="02010609060101010101" charset="-122"/>
              </a:rPr>
              <a:t>点击</a:t>
            </a:r>
            <a:endParaRPr lang="zh-CN" altLang="en-US" b="1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6711315" y="6042660"/>
            <a:ext cx="1752600" cy="453390"/>
          </a:xfrm>
          <a:prstGeom prst="wedgeRoundRectCallout">
            <a:avLst>
              <a:gd name="adj1" fmla="val -29239"/>
              <a:gd name="adj2" fmla="val -17212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点击</a:t>
            </a:r>
            <a:r>
              <a:rPr lang="en-US" altLang="zh-CN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</a:t>
            </a:r>
            <a:r>
              <a:rPr lang="zh-CN" altLang="en-US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支付</a:t>
            </a:r>
            <a:r>
              <a:rPr lang="en-US" altLang="zh-CN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”</a:t>
            </a:r>
            <a:endParaRPr lang="en-US" altLang="zh-CN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2" name="波形 1"/>
          <p:cNvSpPr/>
          <p:nvPr/>
        </p:nvSpPr>
        <p:spPr>
          <a:xfrm>
            <a:off x="1524635" y="392430"/>
            <a:ext cx="694690" cy="75565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tags/tag1.xml><?xml version="1.0" encoding="utf-8"?>
<p:tagLst xmlns:p="http://schemas.openxmlformats.org/presentationml/2006/main">
  <p:tag name="KSO_WM_UNIT_PLACING_PICTURE_USER_VIEWPORT" val="{&quot;height&quot;:8985,&quot;width&quot;:24210}"/>
</p:tagLst>
</file>

<file path=ppt/tags/tag2.xml><?xml version="1.0" encoding="utf-8"?>
<p:tagLst xmlns:p="http://schemas.openxmlformats.org/presentationml/2006/main">
  <p:tag name="KSO_WM_UNIT_PLACING_PICTURE_USER_VIEWPORT" val="{&quot;height&quot;:8355,&quot;width&quot;:6210}"/>
</p:tagLst>
</file>

<file path=ppt/tags/tag3.xml><?xml version="1.0" encoding="utf-8"?>
<p:tagLst xmlns:p="http://schemas.openxmlformats.org/presentationml/2006/main">
  <p:tag name="KSO_WM_UNIT_PLACING_PICTURE_USER_VIEWPORT" val="{&quot;height&quot;:8355,&quot;width&quot;:6210}"/>
</p:tagLst>
</file>

<file path=ppt/tags/tag4.xml><?xml version="1.0" encoding="utf-8"?>
<p:tagLst xmlns:p="http://schemas.openxmlformats.org/presentationml/2006/main">
  <p:tag name="COMMONDATA" val="eyJoZGlkIjoiYjk0ODY1YWE0ZTAwNjQ5MjcxZGFlZGE5ZDc2OWUwNGUifQ==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C3803"/>
      </a:accent1>
      <a:accent2>
        <a:srgbClr val="3E3D3D"/>
      </a:accent2>
      <a:accent3>
        <a:srgbClr val="EC3803"/>
      </a:accent3>
      <a:accent4>
        <a:srgbClr val="3E3D3D"/>
      </a:accent4>
      <a:accent5>
        <a:srgbClr val="EC3803"/>
      </a:accent5>
      <a:accent6>
        <a:srgbClr val="3E3D3D"/>
      </a:accent6>
      <a:hlink>
        <a:srgbClr val="EC3803"/>
      </a:hlink>
      <a:folHlink>
        <a:srgbClr val="3E3D3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1161</Words>
  <Application>WPS 演示</Application>
  <PresentationFormat>自定义</PresentationFormat>
  <Paragraphs>32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宋体</vt:lpstr>
      <vt:lpstr>Wingdings</vt:lpstr>
      <vt:lpstr>仿宋</vt:lpstr>
      <vt:lpstr>微软雅黑</vt:lpstr>
      <vt:lpstr>Arial Unicode MS</vt:lpstr>
      <vt:lpstr>等线</vt:lpstr>
      <vt:lpstr>Calibri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支付方式二 移动端: 关注“材库”公众号进入小程序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970</dc:title>
  <dc:creator/>
  <cp:lastModifiedBy>Emma</cp:lastModifiedBy>
  <cp:revision>98</cp:revision>
  <dcterms:created xsi:type="dcterms:W3CDTF">2020-05-12T01:39:00Z</dcterms:created>
  <dcterms:modified xsi:type="dcterms:W3CDTF">2023-08-10T06:11:14Z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2052-12.1.0.15120</vt:lpwstr>
  </property>
  <property fmtid="{D5CDD505-2E9C-101B-9397-08002B2CF9AE}" pid="3" name="ICV">
    <vt:lpwstr>27448A8035E343BF9C73165B196E023E</vt:lpwstr>
  </property>
</Properties>
</file>